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5" r:id="rId2"/>
  </p:sldMasterIdLst>
  <p:notesMasterIdLst>
    <p:notesMasterId r:id="rId7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324"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300" r:id="rId47"/>
    <p:sldId id="301" r:id="rId48"/>
    <p:sldId id="302" r:id="rId49"/>
    <p:sldId id="304" r:id="rId50"/>
    <p:sldId id="303"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Lst>
  <p:sldSz cx="9144000" cy="5143500" type="screen16x9"/>
  <p:notesSz cx="6858000" cy="9144000"/>
  <p:embeddedFontLst>
    <p:embeddedFont>
      <p:font typeface="Barlow" panose="00000500000000000000" pitchFamily="2" charset="0"/>
      <p:regular r:id="rId72"/>
      <p:bold r:id="rId73"/>
      <p:italic r:id="rId74"/>
      <p:boldItalic r:id="rId75"/>
    </p:embeddedFont>
    <p:embeddedFont>
      <p:font typeface="Barlow Light" panose="00000400000000000000" pitchFamily="2" charset="0"/>
      <p:regular r:id="rId76"/>
      <p:bold r:id="rId77"/>
      <p:italic r:id="rId78"/>
      <p:boldItalic r:id="rId79"/>
    </p:embeddedFont>
    <p:embeddedFont>
      <p:font typeface="Calibri" panose="020F0502020204030204" pitchFamily="34" charset="0"/>
      <p:regular r:id="rId80"/>
      <p:bold r:id="rId81"/>
      <p:italic r:id="rId82"/>
      <p:boldItalic r:id="rId83"/>
    </p:embeddedFont>
    <p:embeddedFont>
      <p:font typeface="Helvetica Neue" panose="020B0604020202020204" charset="0"/>
      <p:regular r:id="rId84"/>
      <p:bold r:id="rId85"/>
      <p:italic r:id="rId86"/>
      <p:boldItalic r:id="rId87"/>
    </p:embeddedFont>
    <p:embeddedFont>
      <p:font typeface="Nunito" pitchFamily="2" charset="0"/>
      <p:regular r:id="rId88"/>
      <p:bold r:id="rId89"/>
      <p:italic r:id="rId90"/>
      <p:boldItalic r:id="rId91"/>
    </p:embeddedFont>
    <p:embeddedFont>
      <p:font typeface="Open Sans" panose="020B0606030504020204" pitchFamily="34" charset="0"/>
      <p:regular r:id="rId92"/>
      <p:bold r:id="rId93"/>
      <p:italic r:id="rId94"/>
      <p:boldItalic r:id="rId95"/>
    </p:embeddedFont>
    <p:embeddedFont>
      <p:font typeface="Proxima Nova Semibold" panose="020B0604020202020204" charset="0"/>
      <p:regular r:id="rId96"/>
      <p:bold r:id="rId97"/>
      <p:boldItalic r:id="rId98"/>
    </p:embeddedFont>
    <p:embeddedFont>
      <p:font typeface="Raleway" pitchFamily="2" charset="0"/>
      <p:regular r:id="rId99"/>
      <p:bold r:id="rId100"/>
      <p:italic r:id="rId101"/>
      <p:boldItalic r:id="rId102"/>
    </p:embeddedFont>
    <p:embeddedFont>
      <p:font typeface="Raleway Thin" pitchFamily="2" charset="0"/>
      <p:regular r:id="rId103"/>
      <p:bold r:id="rId104"/>
      <p:italic r:id="rId105"/>
      <p:boldItalic r:id="rId106"/>
    </p:embeddedFont>
    <p:embeddedFont>
      <p:font typeface="Tahoma" panose="020B0604030504040204" pitchFamily="34" charset="0"/>
      <p:regular r:id="rId107"/>
      <p:bold r:id="rId108"/>
    </p:embeddedFont>
    <p:embeddedFont>
      <p:font typeface="Verdana" panose="020B0604030504040204" pitchFamily="34"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4" roundtripDataSignature="AMtx7mg6Yubf0EULzYHpm7ttA20hs1h27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0086DC-8517-42AD-9359-CFEFAAC85184}">
  <a:tblStyle styleId="{870086DC-8517-42AD-9359-CFEFAAC8518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814" autoAdjust="0"/>
  </p:normalViewPr>
  <p:slideViewPr>
    <p:cSldViewPr snapToGrid="0">
      <p:cViewPr varScale="1">
        <p:scale>
          <a:sx n="162" d="100"/>
          <a:sy n="162" d="100"/>
        </p:scale>
        <p:origin x="114"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heme" Target="theme/theme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3.fntdata"/><Relationship Id="rId89" Type="http://schemas.openxmlformats.org/officeDocument/2006/relationships/font" Target="fonts/font18.fntdata"/><Relationship Id="rId112" Type="http://schemas.openxmlformats.org/officeDocument/2006/relationships/font" Target="fonts/font41.fntdata"/><Relationship Id="rId16" Type="http://schemas.openxmlformats.org/officeDocument/2006/relationships/slide" Target="slides/slide14.xml"/><Relationship Id="rId107" Type="http://schemas.openxmlformats.org/officeDocument/2006/relationships/font" Target="fonts/font36.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3.fntdata"/><Relationship Id="rId79" Type="http://schemas.openxmlformats.org/officeDocument/2006/relationships/font" Target="fonts/font8.fntdata"/><Relationship Id="rId102" Type="http://schemas.openxmlformats.org/officeDocument/2006/relationships/font" Target="fonts/font31.fntdata"/><Relationship Id="rId5" Type="http://schemas.openxmlformats.org/officeDocument/2006/relationships/slide" Target="slides/slide3.xml"/><Relationship Id="rId90" Type="http://schemas.openxmlformats.org/officeDocument/2006/relationships/font" Target="fonts/font19.fntdata"/><Relationship Id="rId95" Type="http://schemas.openxmlformats.org/officeDocument/2006/relationships/font" Target="fonts/font24.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8" Type="http://schemas.openxmlformats.org/officeDocument/2006/relationships/tableStyles" Target="tableStyles.xml"/><Relationship Id="rId80" Type="http://schemas.openxmlformats.org/officeDocument/2006/relationships/font" Target="fonts/font9.fntdata"/><Relationship Id="rId85" Type="http://schemas.openxmlformats.org/officeDocument/2006/relationships/font" Target="fonts/font14.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2.fntdata"/><Relationship Id="rId108" Type="http://schemas.openxmlformats.org/officeDocument/2006/relationships/font" Target="fonts/font37.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font" Target="fonts/font4.fntdata"/><Relationship Id="rId91" Type="http://schemas.openxmlformats.org/officeDocument/2006/relationships/font" Target="fonts/font20.fntdata"/><Relationship Id="rId96"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customschemas.google.com/relationships/presentationmetadata" Target="meta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font" Target="fonts/font23.fntdata"/><Relationship Id="rId99" Type="http://schemas.openxmlformats.org/officeDocument/2006/relationships/font" Target="fonts/font28.fntdata"/><Relationship Id="rId101" Type="http://schemas.openxmlformats.org/officeDocument/2006/relationships/font" Target="fonts/font30.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8.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5.fntdata"/><Relationship Id="rId97" Type="http://schemas.openxmlformats.org/officeDocument/2006/relationships/font" Target="fonts/font26.fntdata"/><Relationship Id="rId104" Type="http://schemas.openxmlformats.org/officeDocument/2006/relationships/font" Target="fonts/font33.fntdata"/><Relationship Id="rId7" Type="http://schemas.openxmlformats.org/officeDocument/2006/relationships/slide" Target="slides/slide5.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6.fntdata"/><Relationship Id="rId110" Type="http://schemas.openxmlformats.org/officeDocument/2006/relationships/font" Target="fonts/font39.fntdata"/><Relationship Id="rId115"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6.fntdata"/><Relationship Id="rId100" Type="http://schemas.openxmlformats.org/officeDocument/2006/relationships/font" Target="fonts/font29.fntdata"/><Relationship Id="rId105" Type="http://schemas.openxmlformats.org/officeDocument/2006/relationships/font" Target="fonts/font3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fntdata"/><Relationship Id="rId93" Type="http://schemas.openxmlformats.org/officeDocument/2006/relationships/font" Target="fonts/font22.fntdata"/><Relationship Id="rId98" Type="http://schemas.openxmlformats.org/officeDocument/2006/relationships/font" Target="fonts/font27.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2.fntdata"/><Relationship Id="rId88" Type="http://schemas.openxmlformats.org/officeDocument/2006/relationships/font" Target="fonts/font17.fntdata"/><Relationship Id="rId111" Type="http://schemas.openxmlformats.org/officeDocument/2006/relationships/font" Target="fonts/font40.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3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lms.clarusway.com/mod/lesson/view.php?id=1052"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lms.clarusway.com/mod/lesson/view.php?id=1052"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Web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Colossus was a set of computers developed by British codebreakers in the years 1943–1945[1] to help in the cryptanalysis of the Lorenz cipher. </a:t>
            </a:r>
            <a:endParaRPr/>
          </a:p>
          <a:p>
            <a:pPr marL="0" lvl="0" indent="0" algn="l" rtl="0">
              <a:lnSpc>
                <a:spcPct val="100000"/>
              </a:lnSpc>
              <a:spcBef>
                <a:spcPts val="0"/>
              </a:spcBef>
              <a:spcAft>
                <a:spcPts val="0"/>
              </a:spcAft>
              <a:buSzPts val="1400"/>
              <a:buNone/>
            </a:pPr>
            <a:r>
              <a:rPr lang="tr-TR"/>
              <a:t>Colossus used thermionic valves (vacuum tubes) to perform Boolean and counting operations. </a:t>
            </a:r>
            <a:endParaRPr/>
          </a:p>
          <a:p>
            <a:pPr marL="0" lvl="0" indent="0" algn="l" rtl="0">
              <a:lnSpc>
                <a:spcPct val="100000"/>
              </a:lnSpc>
              <a:spcBef>
                <a:spcPts val="0"/>
              </a:spcBef>
              <a:spcAft>
                <a:spcPts val="0"/>
              </a:spcAft>
              <a:buSzPts val="1400"/>
              <a:buNone/>
            </a:pPr>
            <a:r>
              <a:rPr lang="tr-TR"/>
              <a:t>Colossus is thus regarded[2] as the world's first programmable, electronic, digital computer, although it was programmed by switches and plugs and not by a stored program.[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ENIAC (/ˈɛniæk/; Electronic Numerical Integrator and Computer)[1][2] was the first programmable, electronic, general-purpose digital computer, completed in 1945.[3][4] </a:t>
            </a:r>
            <a:endParaRPr/>
          </a:p>
          <a:p>
            <a:pPr marL="0" lvl="0" indent="0" algn="l" rtl="0">
              <a:lnSpc>
                <a:spcPct val="100000"/>
              </a:lnSpc>
              <a:spcBef>
                <a:spcPts val="0"/>
              </a:spcBef>
              <a:spcAft>
                <a:spcPts val="0"/>
              </a:spcAft>
              <a:buSzPts val="1400"/>
              <a:buNone/>
            </a:pPr>
            <a:r>
              <a:rPr lang="tr-TR"/>
              <a:t>There were other computers that had these features, but the ENIAC had all of them in one package.</a:t>
            </a:r>
            <a:endParaRPr/>
          </a:p>
          <a:p>
            <a:pPr marL="0" lvl="0" indent="0" algn="l" rtl="0">
              <a:lnSpc>
                <a:spcPct val="100000"/>
              </a:lnSpc>
              <a:spcBef>
                <a:spcPts val="0"/>
              </a:spcBef>
              <a:spcAft>
                <a:spcPts val="0"/>
              </a:spcAft>
              <a:buSzPts val="1400"/>
              <a:buNone/>
            </a:pPr>
            <a:r>
              <a:rPr lang="tr-TR"/>
              <a:t> It was Turing-complete and able to solve "a large class of numerical problems" through reprogramming.[5][6]</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Although ENIAC was designed and primarily used to calculate artillery firing tables for the United States Army's Ballistic Research Laboratory (which later became a part of the Army Research Laboratory),[7][8] its first program was a study of the feasibility of the thermonuclear weapon.[9][10]</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ENIAC was completed in 1945 and first put to work for practical purposes on December 10, 1945.[11]</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How many of you use a mac for the daily use?</a:t>
            </a:r>
            <a:endParaRPr/>
          </a:p>
          <a:p>
            <a:pPr marL="0" lvl="0" indent="0" algn="l" rtl="0">
              <a:lnSpc>
                <a:spcPct val="100000"/>
              </a:lnSpc>
              <a:spcBef>
                <a:spcPts val="0"/>
              </a:spcBef>
              <a:spcAft>
                <a:spcPts val="0"/>
              </a:spcAft>
              <a:buSzPts val="1400"/>
              <a:buNone/>
            </a:pPr>
            <a:r>
              <a:rPr lang="tr-TR"/>
              <a:t>Let’s talk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Different companies fundamentals are the same.</a:t>
            </a:r>
            <a:endParaRPr/>
          </a:p>
          <a:p>
            <a:pPr marL="0" lvl="0" indent="0" algn="l" rtl="0">
              <a:lnSpc>
                <a:spcPct val="100000"/>
              </a:lnSpc>
              <a:spcBef>
                <a:spcPts val="0"/>
              </a:spcBef>
              <a:spcAft>
                <a:spcPts val="0"/>
              </a:spcAft>
              <a:buSzPts val="1400"/>
              <a:buNone/>
            </a:pPr>
            <a:r>
              <a:rPr lang="tr-TR"/>
              <a:t>Its funny only menus and close button top right top left.</a:t>
            </a:r>
            <a:endParaRPr/>
          </a:p>
          <a:p>
            <a:pPr marL="0" lvl="0" indent="0" algn="l" rtl="0">
              <a:lnSpc>
                <a:spcPct val="100000"/>
              </a:lnSpc>
              <a:spcBef>
                <a:spcPts val="0"/>
              </a:spcBef>
              <a:spcAft>
                <a:spcPts val="0"/>
              </a:spcAft>
              <a:buSzPts val="1400"/>
              <a:buNone/>
            </a:pPr>
            <a:r>
              <a:rPr lang="tr-TR"/>
              <a:t>Just to be different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Lets shop for a new computer apple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What kind of buzz words, numbers are there.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3 starting point</a:t>
            </a:r>
            <a:endParaRPr/>
          </a:p>
          <a:p>
            <a:pPr marL="0" lvl="0" indent="0" algn="l" rtl="0">
              <a:lnSpc>
                <a:spcPct val="100000"/>
              </a:lnSpc>
              <a:spcBef>
                <a:spcPts val="0"/>
              </a:spcBef>
              <a:spcAft>
                <a:spcPts val="0"/>
              </a:spcAft>
              <a:buSzPts val="1400"/>
              <a:buNone/>
            </a:pPr>
            <a:r>
              <a:rPr lang="tr-TR"/>
              <a:t>What’s the difference between those 3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Lets check technicals.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Be aware of some of the literature</a:t>
            </a:r>
            <a:endParaRPr/>
          </a:p>
          <a:p>
            <a:pPr marL="0" lvl="0" indent="0" algn="l" rtl="0">
              <a:lnSpc>
                <a:spcPct val="100000"/>
              </a:lnSpc>
              <a:spcBef>
                <a:spcPts val="0"/>
              </a:spcBef>
              <a:spcAft>
                <a:spcPts val="0"/>
              </a:spcAft>
              <a:buSzPts val="1400"/>
              <a:buNone/>
            </a:pPr>
            <a:r>
              <a:rPr lang="tr-TR"/>
              <a:t>Whats the difference, </a:t>
            </a:r>
            <a:endParaRPr/>
          </a:p>
          <a:p>
            <a:pPr marL="0" lvl="0" indent="0" algn="l" rtl="0">
              <a:lnSpc>
                <a:spcPct val="100000"/>
              </a:lnSpc>
              <a:spcBef>
                <a:spcPts val="0"/>
              </a:spcBef>
              <a:spcAft>
                <a:spcPts val="0"/>
              </a:spcAft>
              <a:buSzPts val="1400"/>
              <a:buNone/>
            </a:pPr>
            <a:r>
              <a:rPr lang="tr-TR"/>
              <a:t>Screen size resolution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What might make you feel ok when buying a computer.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The Computer Hardware consist of tiny components which called chips.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Chips can contain billions of transistors.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Transistor regulates current or voltage flow and acts as a switch or gate for electronic signals.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Additional Video: </a:t>
            </a:r>
            <a:endParaRPr/>
          </a:p>
          <a:p>
            <a:pPr marL="0" marR="0" lvl="0" indent="0" algn="l" rtl="0">
              <a:lnSpc>
                <a:spcPct val="100000"/>
              </a:lnSpc>
              <a:spcBef>
                <a:spcPts val="0"/>
              </a:spcBef>
              <a:spcAft>
                <a:spcPts val="0"/>
              </a:spcAft>
              <a:buClr>
                <a:srgbClr val="000000"/>
              </a:buClr>
              <a:buSzPts val="1400"/>
              <a:buFont typeface="Arial"/>
              <a:buNone/>
            </a:pPr>
            <a:r>
              <a:rPr lang="tr-TR"/>
              <a:t>https://www.youtube.com/watch?v=bor0qLifjz4</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shortly say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Transistör girişine uygulanan sinyali yükselterek gerilim ve akım kazancı sağlayan, gerektiğinde anahtarlama elemanı olarak kullanılan yarı iletken bir elektronik devre elemanıdır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tr-TR" sz="1800" b="1">
                <a:latin typeface="Calibri"/>
                <a:ea typeface="Calibri"/>
                <a:cs typeface="Calibri"/>
                <a:sym typeface="Calibri"/>
              </a:rPr>
              <a:t>Birinci Kuşak</a:t>
            </a:r>
            <a:r>
              <a:rPr lang="tr-TR" sz="1800">
                <a:latin typeface="Calibri"/>
                <a:ea typeface="Calibri"/>
                <a:cs typeface="Calibri"/>
                <a:sym typeface="Calibri"/>
              </a:rPr>
              <a:t> (</a:t>
            </a:r>
            <a:r>
              <a:rPr lang="tr-TR" sz="1800" b="1">
                <a:latin typeface="Calibri"/>
                <a:ea typeface="Calibri"/>
                <a:cs typeface="Calibri"/>
                <a:sym typeface="Calibri"/>
              </a:rPr>
              <a:t>Vakum Tüplü</a:t>
            </a:r>
            <a:r>
              <a:rPr lang="tr-TR" sz="1800">
                <a:latin typeface="Calibri"/>
                <a:ea typeface="Calibri"/>
                <a:cs typeface="Calibri"/>
                <a:sym typeface="Calibri"/>
              </a:rPr>
              <a:t>) Bilgisayarlar (1946-1959)</a:t>
            </a:r>
            <a:endParaRPr sz="1800">
              <a:latin typeface="Calibri"/>
              <a:ea typeface="Calibri"/>
              <a:cs typeface="Calibri"/>
              <a:sym typeface="Calibri"/>
            </a:endParaRPr>
          </a:p>
          <a:p>
            <a:pPr marL="449580" lvl="0" indent="-317500" algn="l" rtl="0">
              <a:lnSpc>
                <a:spcPct val="100000"/>
              </a:lnSpc>
              <a:spcBef>
                <a:spcPts val="0"/>
              </a:spcBef>
              <a:spcAft>
                <a:spcPts val="0"/>
              </a:spcAft>
              <a:buSzPts val="1400"/>
              <a:buChar char="●"/>
            </a:pPr>
            <a:r>
              <a:rPr lang="tr-TR" sz="1800">
                <a:latin typeface="Calibri"/>
                <a:ea typeface="Calibri"/>
                <a:cs typeface="Calibri"/>
                <a:sym typeface="Calibri"/>
              </a:rPr>
              <a:t>1. İşlemci olarak çok büyük </a:t>
            </a:r>
            <a:r>
              <a:rPr lang="tr-TR" sz="1800" b="1">
                <a:latin typeface="Calibri"/>
                <a:ea typeface="Calibri"/>
                <a:cs typeface="Calibri"/>
                <a:sym typeface="Calibri"/>
              </a:rPr>
              <a:t>vakum tüpleri</a:t>
            </a:r>
            <a:r>
              <a:rPr lang="tr-TR" sz="1800">
                <a:latin typeface="Calibri"/>
                <a:ea typeface="Calibri"/>
                <a:cs typeface="Calibri"/>
                <a:sym typeface="Calibri"/>
              </a:rPr>
              <a:t> kullanılırdı</a:t>
            </a:r>
            <a:endParaRPr sz="1800">
              <a:latin typeface="Calibri"/>
              <a:ea typeface="Calibri"/>
              <a:cs typeface="Calibri"/>
              <a:sym typeface="Calibri"/>
            </a:endParaRPr>
          </a:p>
          <a:p>
            <a:pPr marL="449580" lvl="0" indent="-317500" algn="l" rtl="0">
              <a:lnSpc>
                <a:spcPct val="100000"/>
              </a:lnSpc>
              <a:spcBef>
                <a:spcPts val="0"/>
              </a:spcBef>
              <a:spcAft>
                <a:spcPts val="0"/>
              </a:spcAft>
              <a:buSzPts val="1400"/>
              <a:buChar char="●"/>
            </a:pPr>
            <a:r>
              <a:rPr lang="tr-TR" sz="1800">
                <a:latin typeface="Calibri"/>
                <a:ea typeface="Calibri"/>
                <a:cs typeface="Calibri"/>
                <a:sym typeface="Calibri"/>
              </a:rPr>
              <a:t>2. </a:t>
            </a:r>
            <a:r>
              <a:rPr lang="tr-TR" sz="1800" b="1">
                <a:latin typeface="Calibri"/>
                <a:ea typeface="Calibri"/>
                <a:cs typeface="Calibri"/>
                <a:sym typeface="Calibri"/>
              </a:rPr>
              <a:t>Fazla enerji</a:t>
            </a:r>
            <a:r>
              <a:rPr lang="tr-TR" sz="1800">
                <a:latin typeface="Calibri"/>
                <a:ea typeface="Calibri"/>
                <a:cs typeface="Calibri"/>
                <a:sym typeface="Calibri"/>
              </a:rPr>
              <a:t> harcarlardı</a:t>
            </a:r>
            <a:endParaRPr sz="1800">
              <a:latin typeface="Calibri"/>
              <a:ea typeface="Calibri"/>
              <a:cs typeface="Calibri"/>
              <a:sym typeface="Calibri"/>
            </a:endParaRPr>
          </a:p>
          <a:p>
            <a:pPr marL="449580" lvl="0" indent="-317500" algn="l" rtl="0">
              <a:lnSpc>
                <a:spcPct val="100000"/>
              </a:lnSpc>
              <a:spcBef>
                <a:spcPts val="0"/>
              </a:spcBef>
              <a:spcAft>
                <a:spcPts val="0"/>
              </a:spcAft>
              <a:buSzPts val="1400"/>
              <a:buChar char="●"/>
            </a:pPr>
            <a:r>
              <a:rPr lang="tr-TR" sz="1800">
                <a:latin typeface="Calibri"/>
                <a:ea typeface="Calibri"/>
                <a:cs typeface="Calibri"/>
                <a:sym typeface="Calibri"/>
              </a:rPr>
              <a:t>3. Çevreye fazla </a:t>
            </a:r>
            <a:r>
              <a:rPr lang="tr-TR" sz="1800" b="1">
                <a:latin typeface="Calibri"/>
                <a:ea typeface="Calibri"/>
                <a:cs typeface="Calibri"/>
                <a:sym typeface="Calibri"/>
              </a:rPr>
              <a:t>ısı</a:t>
            </a:r>
            <a:r>
              <a:rPr lang="tr-TR" sz="1800">
                <a:latin typeface="Calibri"/>
                <a:ea typeface="Calibri"/>
                <a:cs typeface="Calibri"/>
                <a:sym typeface="Calibri"/>
              </a:rPr>
              <a:t> yayarlardı</a:t>
            </a:r>
            <a:endParaRPr sz="1800">
              <a:latin typeface="Calibri"/>
              <a:ea typeface="Calibri"/>
              <a:cs typeface="Calibri"/>
              <a:sym typeface="Calibri"/>
            </a:endParaRPr>
          </a:p>
          <a:p>
            <a:pPr marL="449580" lvl="0" indent="-317500" algn="l" rtl="0">
              <a:lnSpc>
                <a:spcPct val="100000"/>
              </a:lnSpc>
              <a:spcBef>
                <a:spcPts val="0"/>
              </a:spcBef>
              <a:spcAft>
                <a:spcPts val="0"/>
              </a:spcAft>
              <a:buSzPts val="1400"/>
              <a:buChar char="●"/>
            </a:pPr>
            <a:r>
              <a:rPr lang="tr-TR" sz="1800">
                <a:latin typeface="Calibri"/>
                <a:ea typeface="Calibri"/>
                <a:cs typeface="Calibri"/>
                <a:sym typeface="Calibri"/>
              </a:rPr>
              <a:t>4. Veri programlarını ana belleklerinde tutarlardı</a:t>
            </a:r>
            <a:endParaRPr sz="1800">
              <a:latin typeface="Calibri"/>
              <a:ea typeface="Calibri"/>
              <a:cs typeface="Calibri"/>
              <a:sym typeface="Calibri"/>
            </a:endParaRPr>
          </a:p>
          <a:p>
            <a:pPr marL="449580" lvl="0" indent="-317500" algn="l" rtl="0">
              <a:lnSpc>
                <a:spcPct val="100000"/>
              </a:lnSpc>
              <a:spcBef>
                <a:spcPts val="0"/>
              </a:spcBef>
              <a:spcAft>
                <a:spcPts val="0"/>
              </a:spcAft>
              <a:buSzPts val="1400"/>
              <a:buChar char="●"/>
            </a:pPr>
            <a:r>
              <a:rPr lang="tr-TR" sz="1800">
                <a:latin typeface="Calibri"/>
                <a:ea typeface="Calibri"/>
                <a:cs typeface="Calibri"/>
                <a:sym typeface="Calibri"/>
              </a:rPr>
              <a:t>5. Saklama aracı olarak manyetik teyp kullanılırdı</a:t>
            </a:r>
            <a:endParaRPr sz="1800">
              <a:latin typeface="Calibri"/>
              <a:ea typeface="Calibri"/>
              <a:cs typeface="Calibri"/>
              <a:sym typeface="Calibri"/>
            </a:endParaRPr>
          </a:p>
          <a:p>
            <a:pPr marL="449580" lvl="0" indent="-317500" algn="l" rtl="0">
              <a:lnSpc>
                <a:spcPct val="100000"/>
              </a:lnSpc>
              <a:spcBef>
                <a:spcPts val="0"/>
              </a:spcBef>
              <a:spcAft>
                <a:spcPts val="0"/>
              </a:spcAft>
              <a:buSzPts val="1400"/>
              <a:buChar char="●"/>
            </a:pPr>
            <a:r>
              <a:rPr lang="tr-TR" sz="1800">
                <a:latin typeface="Calibri"/>
                <a:ea typeface="Calibri"/>
                <a:cs typeface="Calibri"/>
                <a:sym typeface="Calibri"/>
              </a:rPr>
              <a:t>6. Programlar fazla detay gerektiren makine dilinde yazılırdı.</a:t>
            </a:r>
            <a:endParaRPr sz="1800">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Char char="●"/>
            </a:pPr>
            <a:r>
              <a:rPr lang="tr-TR" sz="1800" b="1">
                <a:latin typeface="Calibri"/>
                <a:ea typeface="Calibri"/>
                <a:cs typeface="Calibri"/>
                <a:sym typeface="Calibri"/>
              </a:rPr>
              <a:t>İkinci Kuşak</a:t>
            </a:r>
            <a:r>
              <a:rPr lang="tr-TR" sz="1800">
                <a:latin typeface="Calibri"/>
                <a:ea typeface="Calibri"/>
                <a:cs typeface="Calibri"/>
                <a:sym typeface="Calibri"/>
              </a:rPr>
              <a:t> (</a:t>
            </a:r>
            <a:r>
              <a:rPr lang="tr-TR" sz="1800" b="1">
                <a:latin typeface="Calibri"/>
                <a:ea typeface="Calibri"/>
                <a:cs typeface="Calibri"/>
                <a:sym typeface="Calibri"/>
              </a:rPr>
              <a:t>Transistörlü</a:t>
            </a:r>
            <a:r>
              <a:rPr lang="tr-TR" sz="1800">
                <a:latin typeface="Calibri"/>
                <a:ea typeface="Calibri"/>
                <a:cs typeface="Calibri"/>
                <a:sym typeface="Calibri"/>
              </a:rPr>
              <a:t>) Bilgisayarlar (1959-1964)</a:t>
            </a:r>
            <a:endParaRPr sz="1800">
              <a:latin typeface="Calibri"/>
              <a:ea typeface="Calibri"/>
              <a:cs typeface="Calibri"/>
              <a:sym typeface="Calibri"/>
            </a:endParaRPr>
          </a:p>
          <a:p>
            <a:pPr marL="906780" lvl="0" indent="-449580" algn="l" rtl="0">
              <a:lnSpc>
                <a:spcPct val="100000"/>
              </a:lnSpc>
              <a:spcBef>
                <a:spcPts val="0"/>
              </a:spcBef>
              <a:spcAft>
                <a:spcPts val="0"/>
              </a:spcAft>
              <a:buSzPts val="1400"/>
              <a:buChar char="●"/>
            </a:pPr>
            <a:r>
              <a:rPr lang="tr-TR" sz="1800">
                <a:latin typeface="Calibri"/>
                <a:ea typeface="Calibri"/>
                <a:cs typeface="Calibri"/>
                <a:sym typeface="Calibri"/>
              </a:rPr>
              <a:t> ASSEMBLY makine dili kullanılmaktaydı. </a:t>
            </a:r>
            <a:endParaRPr sz="1800">
              <a:latin typeface="Calibri"/>
              <a:ea typeface="Calibri"/>
              <a:cs typeface="Calibri"/>
              <a:sym typeface="Calibri"/>
            </a:endParaRPr>
          </a:p>
          <a:p>
            <a:pPr marL="906780" lvl="0" indent="-449580" algn="l" rtl="0">
              <a:lnSpc>
                <a:spcPct val="100000"/>
              </a:lnSpc>
              <a:spcBef>
                <a:spcPts val="0"/>
              </a:spcBef>
              <a:spcAft>
                <a:spcPts val="0"/>
              </a:spcAft>
              <a:buSzPts val="1400"/>
              <a:buChar char="●"/>
            </a:pPr>
            <a:r>
              <a:rPr lang="tr-TR" sz="1800">
                <a:latin typeface="Calibri"/>
                <a:ea typeface="Calibri"/>
                <a:cs typeface="Calibri"/>
                <a:sym typeface="Calibri"/>
              </a:rPr>
              <a:t>Bu kuşağın temel özellikleri şunlardır:</a:t>
            </a:r>
            <a:endParaRPr sz="1800">
              <a:latin typeface="Calibri"/>
              <a:ea typeface="Calibri"/>
              <a:cs typeface="Calibri"/>
              <a:sym typeface="Calibri"/>
            </a:endParaRPr>
          </a:p>
          <a:p>
            <a:pPr marL="449580" lvl="0" indent="-317500" algn="l" rtl="0">
              <a:lnSpc>
                <a:spcPct val="100000"/>
              </a:lnSpc>
              <a:spcBef>
                <a:spcPts val="0"/>
              </a:spcBef>
              <a:spcAft>
                <a:spcPts val="0"/>
              </a:spcAft>
              <a:buSzPts val="1400"/>
              <a:buChar char="●"/>
            </a:pPr>
            <a:r>
              <a:rPr lang="tr-TR" sz="1800">
                <a:latin typeface="Calibri"/>
                <a:ea typeface="Calibri"/>
                <a:cs typeface="Calibri"/>
                <a:sym typeface="Calibri"/>
              </a:rPr>
              <a:t>1. Ortalama 10.000 transistör ile çalışırlardı</a:t>
            </a:r>
            <a:endParaRPr sz="1800">
              <a:latin typeface="Calibri"/>
              <a:ea typeface="Calibri"/>
              <a:cs typeface="Calibri"/>
              <a:sym typeface="Calibri"/>
            </a:endParaRPr>
          </a:p>
          <a:p>
            <a:pPr marL="449580" lvl="0" indent="-317500" algn="l" rtl="0">
              <a:lnSpc>
                <a:spcPct val="100000"/>
              </a:lnSpc>
              <a:spcBef>
                <a:spcPts val="0"/>
              </a:spcBef>
              <a:spcAft>
                <a:spcPts val="0"/>
              </a:spcAft>
              <a:buSzPts val="1400"/>
              <a:buChar char="●"/>
            </a:pPr>
            <a:r>
              <a:rPr lang="tr-TR" sz="1800">
                <a:latin typeface="Calibri"/>
                <a:ea typeface="Calibri"/>
                <a:cs typeface="Calibri"/>
                <a:sym typeface="Calibri"/>
              </a:rPr>
              <a:t>3. </a:t>
            </a:r>
            <a:r>
              <a:rPr lang="tr-TR" sz="1800" b="1">
                <a:latin typeface="Calibri"/>
                <a:ea typeface="Calibri"/>
                <a:cs typeface="Calibri"/>
                <a:sym typeface="Calibri"/>
              </a:rPr>
              <a:t>Az enerji </a:t>
            </a:r>
            <a:r>
              <a:rPr lang="tr-TR" sz="1800">
                <a:latin typeface="Calibri"/>
                <a:ea typeface="Calibri"/>
                <a:cs typeface="Calibri"/>
                <a:sym typeface="Calibri"/>
              </a:rPr>
              <a:t>kullanırlardı</a:t>
            </a:r>
            <a:endParaRPr sz="1800">
              <a:latin typeface="Calibri"/>
              <a:ea typeface="Calibri"/>
              <a:cs typeface="Calibri"/>
              <a:sym typeface="Calibri"/>
            </a:endParaRPr>
          </a:p>
          <a:p>
            <a:pPr marL="449580" lvl="0" indent="-317500" algn="l" rtl="0">
              <a:lnSpc>
                <a:spcPct val="100000"/>
              </a:lnSpc>
              <a:spcBef>
                <a:spcPts val="0"/>
              </a:spcBef>
              <a:spcAft>
                <a:spcPts val="0"/>
              </a:spcAft>
              <a:buSzPts val="1400"/>
              <a:buChar char="●"/>
            </a:pPr>
            <a:r>
              <a:rPr lang="tr-TR" sz="1800">
                <a:latin typeface="Calibri"/>
                <a:ea typeface="Calibri"/>
                <a:cs typeface="Calibri"/>
                <a:sym typeface="Calibri"/>
              </a:rPr>
              <a:t>4. Daha </a:t>
            </a:r>
            <a:r>
              <a:rPr lang="tr-TR" sz="1800" b="1">
                <a:latin typeface="Calibri"/>
                <a:ea typeface="Calibri"/>
                <a:cs typeface="Calibri"/>
                <a:sym typeface="Calibri"/>
              </a:rPr>
              <a:t>az ısı</a:t>
            </a:r>
            <a:r>
              <a:rPr lang="tr-TR" sz="1800">
                <a:latin typeface="Calibri"/>
                <a:ea typeface="Calibri"/>
                <a:cs typeface="Calibri"/>
                <a:sym typeface="Calibri"/>
              </a:rPr>
              <a:t> yayarlardı</a:t>
            </a:r>
            <a:endParaRPr sz="1800">
              <a:latin typeface="Calibri"/>
              <a:ea typeface="Calibri"/>
              <a:cs typeface="Calibri"/>
              <a:sym typeface="Calibri"/>
            </a:endParaRPr>
          </a:p>
          <a:p>
            <a:pPr marL="449580" lvl="0" indent="-317500" algn="l" rtl="0">
              <a:lnSpc>
                <a:spcPct val="100000"/>
              </a:lnSpc>
              <a:spcBef>
                <a:spcPts val="0"/>
              </a:spcBef>
              <a:spcAft>
                <a:spcPts val="0"/>
              </a:spcAft>
              <a:buSzPts val="1400"/>
              <a:buChar char="●"/>
            </a:pPr>
            <a:r>
              <a:rPr lang="tr-TR" sz="1800">
                <a:latin typeface="Calibri"/>
                <a:ea typeface="Calibri"/>
                <a:cs typeface="Calibri"/>
                <a:sym typeface="Calibri"/>
              </a:rPr>
              <a:t>5. Transistörler tablolar üzerine el ile monte edilirdi</a:t>
            </a:r>
            <a:endParaRPr sz="1800">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Char char="●"/>
            </a:pPr>
            <a:r>
              <a:rPr lang="tr-TR" sz="1800" b="1">
                <a:latin typeface="Calibri"/>
                <a:ea typeface="Calibri"/>
                <a:cs typeface="Calibri"/>
                <a:sym typeface="Calibri"/>
              </a:rPr>
              <a:t>Üçüncü Kuşak (Entegre Devreli)</a:t>
            </a:r>
            <a:r>
              <a:rPr lang="tr-TR" sz="1800">
                <a:latin typeface="Calibri"/>
                <a:ea typeface="Calibri"/>
                <a:cs typeface="Calibri"/>
                <a:sym typeface="Calibri"/>
              </a:rPr>
              <a:t> Bilgisayarlar (1964-1970)</a:t>
            </a:r>
            <a:endParaRPr sz="1800">
              <a:latin typeface="Calibri"/>
              <a:ea typeface="Calibri"/>
              <a:cs typeface="Calibri"/>
              <a:sym typeface="Calibri"/>
            </a:endParaRPr>
          </a:p>
          <a:p>
            <a:pPr marL="906780" lvl="0" indent="-449580" algn="l" rtl="0">
              <a:lnSpc>
                <a:spcPct val="100000"/>
              </a:lnSpc>
              <a:spcBef>
                <a:spcPts val="0"/>
              </a:spcBef>
              <a:spcAft>
                <a:spcPts val="0"/>
              </a:spcAft>
              <a:buSzPts val="1400"/>
              <a:buChar char="●"/>
            </a:pPr>
            <a:r>
              <a:rPr lang="tr-TR" sz="1800">
                <a:latin typeface="Calibri"/>
                <a:ea typeface="Calibri"/>
                <a:cs typeface="Calibri"/>
                <a:sym typeface="Calibri"/>
              </a:rPr>
              <a:t>Transistörler bir araya getirilerek Entegre Devreler yapıldı. İlk Merkezi İşlem birimi CPU yapıldı. </a:t>
            </a:r>
            <a:endParaRPr sz="1800">
              <a:latin typeface="Calibri"/>
              <a:ea typeface="Calibri"/>
              <a:cs typeface="Calibri"/>
              <a:sym typeface="Calibri"/>
            </a:endParaRPr>
          </a:p>
          <a:p>
            <a:pPr marL="449580" lvl="0" indent="-317500" algn="l" rtl="0">
              <a:lnSpc>
                <a:spcPct val="100000"/>
              </a:lnSpc>
              <a:spcBef>
                <a:spcPts val="0"/>
              </a:spcBef>
              <a:spcAft>
                <a:spcPts val="0"/>
              </a:spcAft>
              <a:buSzPts val="1400"/>
              <a:buChar char="●"/>
            </a:pPr>
            <a:r>
              <a:rPr lang="tr-TR" sz="1800">
                <a:latin typeface="Calibri"/>
                <a:ea typeface="Calibri"/>
                <a:cs typeface="Calibri"/>
                <a:sym typeface="Calibri"/>
              </a:rPr>
              <a:t>1. İşlemci olarak entegre devreler kullanılırdı</a:t>
            </a:r>
            <a:endParaRPr sz="1800">
              <a:latin typeface="Calibri"/>
              <a:ea typeface="Calibri"/>
              <a:cs typeface="Calibri"/>
              <a:sym typeface="Calibri"/>
            </a:endParaRPr>
          </a:p>
          <a:p>
            <a:pPr marL="449580" lvl="0" indent="-317500" algn="l" rtl="0">
              <a:lnSpc>
                <a:spcPct val="100000"/>
              </a:lnSpc>
              <a:spcBef>
                <a:spcPts val="0"/>
              </a:spcBef>
              <a:spcAft>
                <a:spcPts val="0"/>
              </a:spcAft>
              <a:buSzPts val="1400"/>
              <a:buChar char="●"/>
            </a:pPr>
            <a:r>
              <a:rPr lang="tr-TR" sz="1800">
                <a:latin typeface="Calibri"/>
                <a:ea typeface="Calibri"/>
                <a:cs typeface="Calibri"/>
                <a:sym typeface="Calibri"/>
              </a:rPr>
              <a:t>2. </a:t>
            </a:r>
            <a:r>
              <a:rPr lang="tr-TR" sz="1800" b="1">
                <a:latin typeface="Calibri"/>
                <a:ea typeface="Calibri"/>
                <a:cs typeface="Calibri"/>
                <a:sym typeface="Calibri"/>
              </a:rPr>
              <a:t>Düşük maliyet ile yüksek güvenirlik sağlanmaya</a:t>
            </a:r>
            <a:r>
              <a:rPr lang="tr-TR" sz="1800">
                <a:latin typeface="Calibri"/>
                <a:ea typeface="Calibri"/>
                <a:cs typeface="Calibri"/>
                <a:sym typeface="Calibri"/>
              </a:rPr>
              <a:t> başlandı</a:t>
            </a:r>
            <a:endParaRPr sz="1800">
              <a:latin typeface="Calibri"/>
              <a:ea typeface="Calibri"/>
              <a:cs typeface="Calibri"/>
              <a:sym typeface="Calibri"/>
            </a:endParaRPr>
          </a:p>
          <a:p>
            <a:pPr marL="449580" lvl="0" indent="-317500" algn="l" rtl="0">
              <a:lnSpc>
                <a:spcPct val="100000"/>
              </a:lnSpc>
              <a:spcBef>
                <a:spcPts val="0"/>
              </a:spcBef>
              <a:spcAft>
                <a:spcPts val="0"/>
              </a:spcAft>
              <a:buSzPts val="1400"/>
              <a:buChar char="●"/>
            </a:pPr>
            <a:r>
              <a:rPr lang="tr-TR" sz="1800">
                <a:latin typeface="Calibri"/>
                <a:ea typeface="Calibri"/>
                <a:cs typeface="Calibri"/>
                <a:sym typeface="Calibri"/>
              </a:rPr>
              <a:t>3. </a:t>
            </a:r>
            <a:r>
              <a:rPr lang="tr-TR" sz="1800" b="1">
                <a:latin typeface="Calibri"/>
                <a:ea typeface="Calibri"/>
                <a:cs typeface="Calibri"/>
                <a:sym typeface="Calibri"/>
              </a:rPr>
              <a:t>Manyetik diskler</a:t>
            </a:r>
            <a:r>
              <a:rPr lang="tr-TR" sz="1800">
                <a:latin typeface="Calibri"/>
                <a:ea typeface="Calibri"/>
                <a:cs typeface="Calibri"/>
                <a:sym typeface="Calibri"/>
              </a:rPr>
              <a:t> kullanılmaya başlandı</a:t>
            </a:r>
            <a:endParaRPr sz="1800">
              <a:latin typeface="Calibri"/>
              <a:ea typeface="Calibri"/>
              <a:cs typeface="Calibri"/>
              <a:sym typeface="Calibri"/>
            </a:endParaRPr>
          </a:p>
          <a:p>
            <a:pPr marL="449580" lvl="0" indent="-317500" algn="l" rtl="0">
              <a:lnSpc>
                <a:spcPct val="100000"/>
              </a:lnSpc>
              <a:spcBef>
                <a:spcPts val="0"/>
              </a:spcBef>
              <a:spcAft>
                <a:spcPts val="0"/>
              </a:spcAft>
              <a:buSzPts val="1400"/>
              <a:buChar char="●"/>
            </a:pPr>
            <a:r>
              <a:rPr lang="tr-TR" sz="1800">
                <a:latin typeface="Calibri"/>
                <a:ea typeface="Calibri"/>
                <a:cs typeface="Calibri"/>
                <a:sym typeface="Calibri"/>
              </a:rPr>
              <a:t>4. Program ve veriler ihtiyaç duyulduğu sürece saklanabiliyordu</a:t>
            </a:r>
            <a:endParaRPr sz="1800">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Char char="●"/>
            </a:pPr>
            <a:r>
              <a:rPr lang="tr-TR" sz="1800" b="1">
                <a:latin typeface="Calibri"/>
                <a:ea typeface="Calibri"/>
                <a:cs typeface="Calibri"/>
                <a:sym typeface="Calibri"/>
              </a:rPr>
              <a:t>Dördüncü Kuşak (Mikroişlemcili</a:t>
            </a:r>
            <a:r>
              <a:rPr lang="tr-TR" sz="1800">
                <a:latin typeface="Calibri"/>
                <a:ea typeface="Calibri"/>
                <a:cs typeface="Calibri"/>
                <a:sym typeface="Calibri"/>
              </a:rPr>
              <a:t>) Bilgisayarlar (1970-?)</a:t>
            </a:r>
            <a:endParaRPr sz="1800">
              <a:latin typeface="Calibri"/>
              <a:ea typeface="Calibri"/>
              <a:cs typeface="Calibri"/>
              <a:sym typeface="Calibri"/>
            </a:endParaRPr>
          </a:p>
          <a:p>
            <a:pPr marL="906780" lvl="0" indent="-449580" algn="l" rtl="0">
              <a:lnSpc>
                <a:spcPct val="100000"/>
              </a:lnSpc>
              <a:spcBef>
                <a:spcPts val="0"/>
              </a:spcBef>
              <a:spcAft>
                <a:spcPts val="0"/>
              </a:spcAft>
              <a:buSzPts val="1400"/>
              <a:buChar char="●"/>
            </a:pPr>
            <a:r>
              <a:rPr lang="tr-TR" sz="1800" b="1">
                <a:latin typeface="Calibri"/>
                <a:ea typeface="Calibri"/>
                <a:cs typeface="Calibri"/>
                <a:sym typeface="Calibri"/>
              </a:rPr>
              <a:t>İşlem ve kontrol birimlerinin tümünün bir arada bulunduğu chipler geliştirildi</a:t>
            </a:r>
            <a:r>
              <a:rPr lang="tr-TR" sz="1800">
                <a:latin typeface="Calibri"/>
                <a:ea typeface="Calibri"/>
                <a:cs typeface="Calibri"/>
                <a:sym typeface="Calibri"/>
              </a:rPr>
              <a:t>.</a:t>
            </a:r>
            <a:endParaRPr sz="1800">
              <a:latin typeface="Calibri"/>
              <a:ea typeface="Calibri"/>
              <a:cs typeface="Calibri"/>
              <a:sym typeface="Calibri"/>
            </a:endParaRPr>
          </a:p>
          <a:p>
            <a:pPr marL="906780" lvl="0" indent="-449580" algn="l" rtl="0">
              <a:lnSpc>
                <a:spcPct val="100000"/>
              </a:lnSpc>
              <a:spcBef>
                <a:spcPts val="0"/>
              </a:spcBef>
              <a:spcAft>
                <a:spcPts val="0"/>
              </a:spcAft>
              <a:buSzPts val="1400"/>
              <a:buChar char="●"/>
            </a:pPr>
            <a:r>
              <a:rPr lang="tr-TR" sz="1800">
                <a:latin typeface="Calibri"/>
                <a:ea typeface="Calibri"/>
                <a:cs typeface="Calibri"/>
                <a:sym typeface="Calibri"/>
              </a:rPr>
              <a:t>Bu kuşağın temel özellikleri şunlardır:</a:t>
            </a:r>
            <a:endParaRPr sz="1800">
              <a:latin typeface="Calibri"/>
              <a:ea typeface="Calibri"/>
              <a:cs typeface="Calibri"/>
              <a:sym typeface="Calibri"/>
            </a:endParaRPr>
          </a:p>
          <a:p>
            <a:pPr marL="449580" lvl="0" indent="-317500" algn="l" rtl="0">
              <a:lnSpc>
                <a:spcPct val="100000"/>
              </a:lnSpc>
              <a:spcBef>
                <a:spcPts val="0"/>
              </a:spcBef>
              <a:spcAft>
                <a:spcPts val="0"/>
              </a:spcAft>
              <a:buSzPts val="1400"/>
              <a:buChar char="●"/>
            </a:pPr>
            <a:r>
              <a:rPr lang="tr-TR" sz="1800">
                <a:latin typeface="Calibri"/>
                <a:ea typeface="Calibri"/>
                <a:cs typeface="Calibri"/>
                <a:sym typeface="Calibri"/>
              </a:rPr>
              <a:t>1. Mikroişlemcilerle </a:t>
            </a:r>
            <a:r>
              <a:rPr lang="tr-TR" sz="1800" b="1">
                <a:latin typeface="Calibri"/>
                <a:ea typeface="Calibri"/>
                <a:cs typeface="Calibri"/>
                <a:sym typeface="Calibri"/>
              </a:rPr>
              <a:t>daha hızlı işlemler</a:t>
            </a:r>
            <a:r>
              <a:rPr lang="tr-TR" sz="1800">
                <a:latin typeface="Calibri"/>
                <a:ea typeface="Calibri"/>
                <a:cs typeface="Calibri"/>
                <a:sym typeface="Calibri"/>
              </a:rPr>
              <a:t> yapılmaktadır</a:t>
            </a:r>
            <a:endParaRPr sz="1800">
              <a:latin typeface="Calibri"/>
              <a:ea typeface="Calibri"/>
              <a:cs typeface="Calibri"/>
              <a:sym typeface="Calibri"/>
            </a:endParaRPr>
          </a:p>
          <a:p>
            <a:pPr marL="449580" lvl="0" indent="-317500" algn="l" rtl="0">
              <a:lnSpc>
                <a:spcPct val="100000"/>
              </a:lnSpc>
              <a:spcBef>
                <a:spcPts val="0"/>
              </a:spcBef>
              <a:spcAft>
                <a:spcPts val="0"/>
              </a:spcAft>
              <a:buSzPts val="1400"/>
              <a:buChar char="●"/>
            </a:pPr>
            <a:r>
              <a:rPr lang="tr-TR" sz="1800">
                <a:latin typeface="Calibri"/>
                <a:ea typeface="Calibri"/>
                <a:cs typeface="Calibri"/>
                <a:sym typeface="Calibri"/>
              </a:rPr>
              <a:t>2. </a:t>
            </a:r>
            <a:r>
              <a:rPr lang="tr-TR" sz="1800" b="1">
                <a:latin typeface="Calibri"/>
                <a:ea typeface="Calibri"/>
                <a:cs typeface="Calibri"/>
                <a:sym typeface="Calibri"/>
              </a:rPr>
              <a:t>Daha fazla bilgi ve program saklanabilen disk ve CD'ler kullanılabilmektedir</a:t>
            </a:r>
            <a:endParaRPr sz="1800">
              <a:latin typeface="Calibri"/>
              <a:ea typeface="Calibri"/>
              <a:cs typeface="Calibri"/>
              <a:sym typeface="Calibri"/>
            </a:endParaRPr>
          </a:p>
          <a:p>
            <a:pPr marL="449580" lvl="0" indent="-317500" algn="l" rtl="0">
              <a:lnSpc>
                <a:spcPct val="100000"/>
              </a:lnSpc>
              <a:spcBef>
                <a:spcPts val="0"/>
              </a:spcBef>
              <a:spcAft>
                <a:spcPts val="0"/>
              </a:spcAft>
              <a:buSzPts val="1400"/>
              <a:buChar char="●"/>
            </a:pPr>
            <a:r>
              <a:rPr lang="tr-TR" sz="1800">
                <a:latin typeface="Calibri"/>
                <a:ea typeface="Calibri"/>
                <a:cs typeface="Calibri"/>
                <a:sym typeface="Calibri"/>
              </a:rPr>
              <a:t>3. Yapay zekâ kavramı hayata geçirilmiştir</a:t>
            </a:r>
            <a:endParaRPr sz="1800">
              <a:latin typeface="Calibri"/>
              <a:ea typeface="Calibri"/>
              <a:cs typeface="Calibri"/>
              <a:sym typeface="Calibri"/>
            </a:endParaRPr>
          </a:p>
          <a:p>
            <a:pPr marL="449580" lvl="0" indent="-317500" algn="l" rtl="0">
              <a:lnSpc>
                <a:spcPct val="100000"/>
              </a:lnSpc>
              <a:spcBef>
                <a:spcPts val="0"/>
              </a:spcBef>
              <a:spcAft>
                <a:spcPts val="0"/>
              </a:spcAft>
              <a:buSzPts val="1400"/>
              <a:buChar char="●"/>
            </a:pPr>
            <a:r>
              <a:rPr lang="tr-TR" sz="1800">
                <a:latin typeface="Calibri"/>
                <a:ea typeface="Calibri"/>
                <a:cs typeface="Calibri"/>
                <a:sym typeface="Calibri"/>
              </a:rPr>
              <a:t>4. </a:t>
            </a:r>
            <a:r>
              <a:rPr lang="tr-TR" sz="1800" b="1">
                <a:latin typeface="Calibri"/>
                <a:ea typeface="Calibri"/>
                <a:cs typeface="Calibri"/>
                <a:sym typeface="Calibri"/>
              </a:rPr>
              <a:t>Ağ sistemleri </a:t>
            </a:r>
            <a:r>
              <a:rPr lang="tr-TR" sz="1800">
                <a:latin typeface="Calibri"/>
                <a:ea typeface="Calibri"/>
                <a:cs typeface="Calibri"/>
                <a:sym typeface="Calibri"/>
              </a:rPr>
              <a:t>oluşturulup bilgisayarlar arasında iletişim sağlanabildi</a:t>
            </a:r>
            <a:endParaRPr sz="1800">
              <a:latin typeface="Calibri"/>
              <a:ea typeface="Calibri"/>
              <a:cs typeface="Calibri"/>
              <a:sym typeface="Calibri"/>
            </a:endParaRPr>
          </a:p>
          <a:p>
            <a:pPr marL="449580" lvl="0" indent="-317500" algn="l" rtl="0">
              <a:lnSpc>
                <a:spcPct val="100000"/>
              </a:lnSpc>
              <a:spcBef>
                <a:spcPts val="0"/>
              </a:spcBef>
              <a:spcAft>
                <a:spcPts val="0"/>
              </a:spcAft>
              <a:buSzPts val="1400"/>
              <a:buChar char="●"/>
            </a:pPr>
            <a:r>
              <a:rPr lang="tr-TR" sz="1800">
                <a:latin typeface="Calibri"/>
                <a:ea typeface="Calibri"/>
                <a:cs typeface="Calibri"/>
                <a:sym typeface="Calibri"/>
              </a:rPr>
              <a:t>5. Bilgisayarlar fiziksel olarak küçülerek kullanışlı ve taşınabilir hale geldi</a:t>
            </a:r>
            <a:endParaRPr sz="1800">
              <a:latin typeface="Calibri"/>
              <a:ea typeface="Calibri"/>
              <a:cs typeface="Calibri"/>
              <a:sym typeface="Calibri"/>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Google Shape;54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Central Processing Unit, or processor for short. Performs the necessary arithmetic to execute programs.</a:t>
            </a:r>
            <a:endParaRPr/>
          </a:p>
          <a:p>
            <a:pPr marL="0" lvl="0" indent="0" algn="l" rtl="0">
              <a:lnSpc>
                <a:spcPct val="100000"/>
              </a:lnSpc>
              <a:spcBef>
                <a:spcPts val="0"/>
              </a:spcBef>
              <a:spcAft>
                <a:spcPts val="0"/>
              </a:spcAft>
              <a:buSzPts val="1400"/>
              <a:buNone/>
            </a:pPr>
            <a:r>
              <a:rPr lang="tr-TR"/>
              <a:t>Almost 1000 holes.</a:t>
            </a:r>
            <a:endParaRPr/>
          </a:p>
          <a:p>
            <a:pPr marL="0" lvl="0" indent="0" algn="l" rtl="0">
              <a:lnSpc>
                <a:spcPct val="100000"/>
              </a:lnSpc>
              <a:spcBef>
                <a:spcPts val="0"/>
              </a:spcBef>
              <a:spcAft>
                <a:spcPts val="0"/>
              </a:spcAft>
              <a:buSzPts val="1400"/>
              <a:buNone/>
            </a:pPr>
            <a:r>
              <a:rPr lang="tr-TR"/>
              <a:t>Really small.</a:t>
            </a:r>
            <a:endParaRPr/>
          </a:p>
          <a:p>
            <a:pPr marL="0" lvl="0" indent="0" algn="l" rtl="0">
              <a:lnSpc>
                <a:spcPct val="100000"/>
              </a:lnSpc>
              <a:spcBef>
                <a:spcPts val="0"/>
              </a:spcBef>
              <a:spcAft>
                <a:spcPts val="0"/>
              </a:spcAft>
              <a:buSzPts val="1400"/>
              <a:buNone/>
            </a:pPr>
            <a:r>
              <a:rPr lang="tr-TR"/>
              <a:t>Made of silica, sand.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Cpu stays cool with heatsink.</a:t>
            </a:r>
            <a:endParaRPr/>
          </a:p>
          <a:p>
            <a:pPr marL="0" lvl="0" indent="0" algn="l" rtl="0">
              <a:lnSpc>
                <a:spcPct val="100000"/>
              </a:lnSpc>
              <a:spcBef>
                <a:spcPts val="0"/>
              </a:spcBef>
              <a:spcAft>
                <a:spcPts val="0"/>
              </a:spcAft>
              <a:buSzPts val="1400"/>
              <a:buNone/>
            </a:pPr>
            <a:r>
              <a:rPr lang="tr-TR"/>
              <a:t>Overheat. </a:t>
            </a:r>
            <a:endParaRPr/>
          </a:p>
          <a:p>
            <a:pPr marL="0" lvl="0" indent="0" algn="l" rtl="0">
              <a:lnSpc>
                <a:spcPct val="100000"/>
              </a:lnSpc>
              <a:spcBef>
                <a:spcPts val="0"/>
              </a:spcBef>
              <a:spcAft>
                <a:spcPts val="0"/>
              </a:spcAft>
              <a:buSzPts val="1400"/>
              <a:buNone/>
            </a:pPr>
            <a:r>
              <a:rPr lang="tr-TR"/>
              <a:t>Its important to this cpu stays cool.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CPU'nuzun performansı, programların yüklenme hızı ve ne kadar sorunsuz çalıştıkları üzerinde büyük bir etkiye sahiptir. </a:t>
            </a:r>
            <a:endParaRPr/>
          </a:p>
          <a:p>
            <a:pPr marL="0" lvl="0" indent="0" algn="l" rtl="0">
              <a:lnSpc>
                <a:spcPct val="100000"/>
              </a:lnSpc>
              <a:spcBef>
                <a:spcPts val="0"/>
              </a:spcBef>
              <a:spcAft>
                <a:spcPts val="0"/>
              </a:spcAft>
              <a:buSzPts val="1400"/>
              <a:buNone/>
            </a:pPr>
            <a:r>
              <a:rPr lang="tr-TR"/>
              <a:t>Ancak, işlemci performansını ölçmenin birkaç farklı yolu vardır. </a:t>
            </a:r>
            <a:endParaRPr/>
          </a:p>
          <a:p>
            <a:pPr marL="0" lvl="0" indent="0" algn="l" rtl="0">
              <a:lnSpc>
                <a:spcPct val="100000"/>
              </a:lnSpc>
              <a:spcBef>
                <a:spcPts val="0"/>
              </a:spcBef>
              <a:spcAft>
                <a:spcPts val="0"/>
              </a:spcAft>
              <a:buSzPts val="1400"/>
              <a:buNone/>
            </a:pPr>
            <a:r>
              <a:rPr lang="tr-TR"/>
              <a:t>Saat hızı (veya "frekans") en önemlilerinden biridir. </a:t>
            </a:r>
            <a:endParaRPr/>
          </a:p>
          <a:p>
            <a:pPr marL="0" lvl="0" indent="0" algn="l" rtl="0">
              <a:lnSpc>
                <a:spcPct val="100000"/>
              </a:lnSpc>
              <a:spcBef>
                <a:spcPts val="0"/>
              </a:spcBef>
              <a:spcAft>
                <a:spcPts val="0"/>
              </a:spcAft>
              <a:buSzPts val="1400"/>
              <a:buNone/>
            </a:pPr>
            <a:r>
              <a:rPr lang="tr-TR"/>
              <a:t>Saat hızınızı nasıl kontrol edeceğinizi merak ediyorsanız, </a:t>
            </a:r>
            <a:endParaRPr/>
          </a:p>
          <a:p>
            <a:pPr marL="0" lvl="0" indent="0" algn="l" rtl="0">
              <a:lnSpc>
                <a:spcPct val="100000"/>
              </a:lnSpc>
              <a:spcBef>
                <a:spcPts val="0"/>
              </a:spcBef>
              <a:spcAft>
                <a:spcPts val="0"/>
              </a:spcAft>
              <a:buSzPts val="1400"/>
              <a:buNone/>
            </a:pPr>
            <a:r>
              <a:rPr lang="tr-TR"/>
              <a:t>Başlat menüsüne tıklayın (veya Windows* tuşuna tıklayın) ve "Sistem Bilgileri" yazın. </a:t>
            </a:r>
            <a:endParaRPr/>
          </a:p>
          <a:p>
            <a:pPr marL="0" lvl="0" indent="0" algn="l" rtl="0">
              <a:lnSpc>
                <a:spcPct val="100000"/>
              </a:lnSpc>
              <a:spcBef>
                <a:spcPts val="0"/>
              </a:spcBef>
              <a:spcAft>
                <a:spcPts val="0"/>
              </a:spcAft>
              <a:buSzPts val="1400"/>
              <a:buNone/>
            </a:pPr>
            <a:r>
              <a:rPr lang="tr-TR"/>
              <a:t>CPU'nuzun model adı ve saat hızı "İşlemci" altında listelenecektir.</a:t>
            </a:r>
            <a:endParaRPr/>
          </a:p>
          <a:p>
            <a:pPr marL="0" lvl="0" indent="0" algn="l" rtl="0">
              <a:lnSpc>
                <a:spcPct val="100000"/>
              </a:lnSpc>
              <a:spcBef>
                <a:spcPts val="0"/>
              </a:spcBef>
              <a:spcAft>
                <a:spcPts val="0"/>
              </a:spcAft>
              <a:buSzPts val="1400"/>
              <a:buNone/>
            </a:pPr>
            <a:r>
              <a:rPr lang="tr-TR"/>
              <a:t>Saat Hızı Nedir?</a:t>
            </a:r>
            <a:endParaRPr/>
          </a:p>
          <a:p>
            <a:pPr marL="0" lvl="0" indent="0" algn="l" rtl="0">
              <a:lnSpc>
                <a:spcPct val="100000"/>
              </a:lnSpc>
              <a:spcBef>
                <a:spcPts val="0"/>
              </a:spcBef>
              <a:spcAft>
                <a:spcPts val="0"/>
              </a:spcAft>
              <a:buSzPts val="1400"/>
              <a:buNone/>
            </a:pPr>
            <a:r>
              <a:rPr lang="tr-TR"/>
              <a:t>Genel olarak, daha yüksek bir saat hızı, daha hızlı bir CPU anlamına gelir. Ancak, başka birçok faktör devreye giriyor. </a:t>
            </a:r>
            <a:endParaRPr/>
          </a:p>
          <a:p>
            <a:pPr marL="0" lvl="0" indent="0" algn="l" rtl="0">
              <a:lnSpc>
                <a:spcPct val="100000"/>
              </a:lnSpc>
              <a:spcBef>
                <a:spcPts val="0"/>
              </a:spcBef>
              <a:spcAft>
                <a:spcPts val="0"/>
              </a:spcAft>
              <a:buSzPts val="1400"/>
              <a:buNone/>
            </a:pPr>
            <a:r>
              <a:rPr lang="tr-TR"/>
              <a:t>CPU'nuz her saniye farklı programlardan birçok talimatı (aritmetik gibi düşük seviyeli hesaplamalar) işler. </a:t>
            </a:r>
            <a:endParaRPr/>
          </a:p>
          <a:p>
            <a:pPr marL="0" lvl="0" indent="0" algn="l" rtl="0">
              <a:lnSpc>
                <a:spcPct val="100000"/>
              </a:lnSpc>
              <a:spcBef>
                <a:spcPts val="0"/>
              </a:spcBef>
              <a:spcAft>
                <a:spcPts val="0"/>
              </a:spcAft>
              <a:buSzPts val="1400"/>
              <a:buNone/>
            </a:pPr>
            <a:r>
              <a:rPr lang="tr-TR"/>
              <a:t>Saat hızı, CPU'nuzun saniyede gerçekleştirdiği döngü sayısını GHz (gigahertz) cinsinden ölçer.</a:t>
            </a:r>
            <a:endParaRPr/>
          </a:p>
          <a:p>
            <a:pPr marL="0" lvl="0" indent="0" algn="l" rtl="0">
              <a:lnSpc>
                <a:spcPct val="100000"/>
              </a:lnSpc>
              <a:spcBef>
                <a:spcPts val="0"/>
              </a:spcBef>
              <a:spcAft>
                <a:spcPts val="0"/>
              </a:spcAft>
              <a:buSzPts val="1400"/>
              <a:buNone/>
            </a:pPr>
            <a:r>
              <a:rPr lang="tr-TR"/>
              <a:t>Bir "döngü", teknik olarak dahili bir osilatör tarafından senkronize edilen bir darbedir, ancak bizim amaçlarımız açısından, bir CPU'nun hızını anlamaya yardımcı olan temel bir birimdir.</a:t>
            </a:r>
            <a:endParaRPr/>
          </a:p>
          <a:p>
            <a:pPr marL="0" lvl="0" indent="0" algn="l" rtl="0">
              <a:lnSpc>
                <a:spcPct val="100000"/>
              </a:lnSpc>
              <a:spcBef>
                <a:spcPts val="0"/>
              </a:spcBef>
              <a:spcAft>
                <a:spcPts val="0"/>
              </a:spcAft>
              <a:buSzPts val="1400"/>
              <a:buNone/>
            </a:pPr>
            <a:r>
              <a:rPr lang="tr-TR"/>
              <a:t>Her döngü sırasında, işlemci içindeki milyarlarca transistör açılır ve kapanır.3,2 GHz saat hızına sahip bir CPU, saniyede 3,2 milyar döngü gerçekleştirir. </a:t>
            </a:r>
            <a:endParaRPr/>
          </a:p>
          <a:p>
            <a:pPr marL="0" lvl="0" indent="0" algn="l" rtl="0">
              <a:lnSpc>
                <a:spcPct val="100000"/>
              </a:lnSpc>
              <a:spcBef>
                <a:spcPts val="0"/>
              </a:spcBef>
              <a:spcAft>
                <a:spcPts val="0"/>
              </a:spcAft>
              <a:buSzPts val="1400"/>
              <a:buNone/>
            </a:pPr>
            <a:r>
              <a:rPr lang="tr-TR"/>
              <a:t>(Daha eski CPU'ların megahertz veya saniyede milyonlarca devir olarak ölçülen hızları vardı.)</a:t>
            </a:r>
            <a:endParaRPr/>
          </a:p>
          <a:p>
            <a:pPr marL="0" lvl="0" indent="0" algn="l" rtl="0">
              <a:lnSpc>
                <a:spcPct val="100000"/>
              </a:lnSpc>
              <a:spcBef>
                <a:spcPts val="0"/>
              </a:spcBef>
              <a:spcAft>
                <a:spcPts val="0"/>
              </a:spcAft>
              <a:buSzPts val="1400"/>
              <a:buNone/>
            </a:pPr>
            <a:r>
              <a:rPr lang="tr-TR"/>
              <a:t>Bazen, tek bir saat döngüsünde birden çok talimat tamamlanır; diğer durumlarda, bir komut birden çok saat döngüsü üzerinden işlenebilir.</a:t>
            </a:r>
            <a:endParaRPr/>
          </a:p>
          <a:p>
            <a:pPr marL="0" lvl="0" indent="0" algn="l" rtl="0">
              <a:lnSpc>
                <a:spcPct val="100000"/>
              </a:lnSpc>
              <a:spcBef>
                <a:spcPts val="0"/>
              </a:spcBef>
              <a:spcAft>
                <a:spcPts val="0"/>
              </a:spcAft>
              <a:buSzPts val="1400"/>
              <a:buNone/>
            </a:pPr>
            <a:r>
              <a:rPr lang="tr-TR"/>
              <a:t>Farklı CPU tasarımları talimatları farklı şekilde ele aldığından, aynı CPU markası ve nesli içindeki saat hızlarını karşılaştırmak en iyisidir.</a:t>
            </a:r>
            <a:endParaRPr/>
          </a:p>
          <a:p>
            <a:pPr marL="0" lvl="0" indent="0" algn="l" rtl="0">
              <a:lnSpc>
                <a:spcPct val="100000"/>
              </a:lnSpc>
              <a:spcBef>
                <a:spcPts val="0"/>
              </a:spcBef>
              <a:spcAft>
                <a:spcPts val="0"/>
              </a:spcAft>
              <a:buSzPts val="1400"/>
              <a:buNone/>
            </a:pPr>
            <a:r>
              <a:rPr lang="tr-TR"/>
              <a:t>Örneğin, beş yıl öncesine göre daha yüksek saat hızına sahip bir CPU, daha düşük saat hızına sahip yeni bir CPU tarafından daha iyi performans gösterebilir, çünkü yeni mimari yönergeleri daha verimli bir şekilde ele alır. Bir X-serisi Intel® işlemci, görevleri daha fazla çekirdek arasında böldüğü ve daha büyük bir CPU önbelleği içerdiği için, daha yüksek saat hızına sahip bir K-serisi işlemciden daha iyi performans gösterebilir. Ancak aynı nesil CPU'larda, daha yüksek saat hızına sahip bir işlemci genellikle birçok uygulamada daha düşük saat hızına sahip bir işlemciden daha iyi performans gösterecektir. Bu nedenle aynı marka ve nesil işlemcileri karşılaştırmak önemlidir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 performance of your CPU—the “brain” of your PC—has a major impact on the speed at which programs load and how smoothly they run. However, there are a few different ways to measure processor performance. Clock speed (also “clock rate” or “frequency”) is one of the most significant.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If you’re wondering how to check your clock speed, click the Start menu (or click the Windows* key) and type “System Information.” Your CPU’s model name and clock speed will be listed under “Processor”.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What Is Clock Speed?</a:t>
            </a:r>
            <a:endParaRPr/>
          </a:p>
          <a:p>
            <a:pPr marL="0" lvl="0" indent="0" algn="l" rtl="0">
              <a:lnSpc>
                <a:spcPct val="100000"/>
              </a:lnSpc>
              <a:spcBef>
                <a:spcPts val="0"/>
              </a:spcBef>
              <a:spcAft>
                <a:spcPts val="0"/>
              </a:spcAft>
              <a:buSzPts val="1400"/>
              <a:buNone/>
            </a:pPr>
            <a:r>
              <a:rPr lang="tr-TR"/>
              <a:t>In general, a higher clock speed means a faster CPU. However, many other factors come into play.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Your CPU processes many instructions (low-level calculations like arithmetic) from different programs every second. The clock speed measures the number of cycles your CPU executes per second, measured in GHz (gigahertz).</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 “cycle” is technically a pulse synchronized by an internal oscillator, but for our purposes, they’re a basic unit that helps understand a CPU’s speed. During each cycle, billions of transistors within the processor open and close.</a:t>
            </a:r>
            <a:endParaRPr/>
          </a:p>
          <a:p>
            <a:pPr marL="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tr-TR" b="0" i="0">
                <a:solidFill>
                  <a:srgbClr val="262626"/>
                </a:solidFill>
                <a:latin typeface="Arial"/>
                <a:ea typeface="Arial"/>
                <a:cs typeface="Arial"/>
                <a:sym typeface="Arial"/>
              </a:rPr>
              <a:t>A CPU with a clock speed of 3.2 GHz executes 3.2 billion cycles per second. (Older CPUs had speeds measured in megahertz, or millions of cycles per second.)</a:t>
            </a:r>
            <a:endParaRPr/>
          </a:p>
          <a:p>
            <a:pPr marL="457200" lvl="0" indent="-317500" algn="l" rtl="0">
              <a:lnSpc>
                <a:spcPct val="100000"/>
              </a:lnSpc>
              <a:spcBef>
                <a:spcPts val="0"/>
              </a:spcBef>
              <a:spcAft>
                <a:spcPts val="0"/>
              </a:spcAft>
              <a:buSzPts val="1400"/>
              <a:buChar char="●"/>
            </a:pPr>
            <a:r>
              <a:rPr lang="tr-TR" b="0" i="0">
                <a:solidFill>
                  <a:srgbClr val="262626"/>
                </a:solidFill>
                <a:latin typeface="Arial"/>
                <a:ea typeface="Arial"/>
                <a:cs typeface="Arial"/>
                <a:sym typeface="Arial"/>
              </a:rPr>
              <a:t>Sometimes, multiple instructions are completed in a single clock cycle; in other cases, one instruction might be handled over multiple clock cycles. Since different CPU designs handle instructions differently, it’s best to compare clock speeds within the same CPU brand and generation.</a:t>
            </a:r>
            <a:endParaRPr/>
          </a:p>
          <a:p>
            <a:pPr marL="457200" lvl="0" indent="-317500" algn="l" rtl="0">
              <a:lnSpc>
                <a:spcPct val="100000"/>
              </a:lnSpc>
              <a:spcBef>
                <a:spcPts val="0"/>
              </a:spcBef>
              <a:spcAft>
                <a:spcPts val="0"/>
              </a:spcAft>
              <a:buSzPts val="1400"/>
              <a:buChar char="●"/>
            </a:pPr>
            <a:r>
              <a:rPr lang="tr-TR" b="0" i="0">
                <a:solidFill>
                  <a:srgbClr val="262626"/>
                </a:solidFill>
                <a:latin typeface="Arial"/>
                <a:ea typeface="Arial"/>
                <a:cs typeface="Arial"/>
                <a:sym typeface="Arial"/>
              </a:rPr>
              <a:t>For example, a CPU with a higher clock speed from five years ago might be outperformed by a new CPU with a lower clock speed, as the newer architecture deals with instructions more efficiently. An X-series Intel</a:t>
            </a:r>
            <a:r>
              <a:rPr lang="tr-TR" b="1" i="0">
                <a:solidFill>
                  <a:srgbClr val="262626"/>
                </a:solidFill>
                <a:latin typeface="Arial"/>
                <a:ea typeface="Arial"/>
                <a:cs typeface="Arial"/>
                <a:sym typeface="Arial"/>
              </a:rPr>
              <a:t>®</a:t>
            </a:r>
            <a:r>
              <a:rPr lang="tr-TR" b="0" i="0">
                <a:solidFill>
                  <a:srgbClr val="262626"/>
                </a:solidFill>
                <a:latin typeface="Arial"/>
                <a:ea typeface="Arial"/>
                <a:cs typeface="Arial"/>
                <a:sym typeface="Arial"/>
              </a:rPr>
              <a:t> processor might outperform a K-series processor with a higher clock speed, because it splits tasks between more cores and features a larger CPU cache. But within the same generation of CPUs, a processor with a higher clock speed will generally outperform a processor with a lower clock speed across many applications. This is why it’s important to compare processors from the same brand and generation.</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Central Processing Unit, or processor for short. Performs the necessary arithmetic to execute programs.</a:t>
            </a:r>
            <a:endParaRPr/>
          </a:p>
          <a:p>
            <a:pPr marL="0" lvl="0" indent="0" algn="l" rtl="0">
              <a:lnSpc>
                <a:spcPct val="100000"/>
              </a:lnSpc>
              <a:spcBef>
                <a:spcPts val="0"/>
              </a:spcBef>
              <a:spcAft>
                <a:spcPts val="0"/>
              </a:spcAft>
              <a:buSzPts val="1400"/>
              <a:buNone/>
            </a:pPr>
            <a:r>
              <a:rPr lang="tr-TR"/>
              <a:t>Almost 1000 holes.</a:t>
            </a:r>
            <a:endParaRPr/>
          </a:p>
          <a:p>
            <a:pPr marL="0" lvl="0" indent="0" algn="l" rtl="0">
              <a:lnSpc>
                <a:spcPct val="100000"/>
              </a:lnSpc>
              <a:spcBef>
                <a:spcPts val="0"/>
              </a:spcBef>
              <a:spcAft>
                <a:spcPts val="0"/>
              </a:spcAft>
              <a:buSzPts val="1400"/>
              <a:buNone/>
            </a:pPr>
            <a:r>
              <a:rPr lang="tr-TR"/>
              <a:t>Really small.</a:t>
            </a:r>
            <a:endParaRPr/>
          </a:p>
          <a:p>
            <a:pPr marL="0" lvl="0" indent="0" algn="l" rtl="0">
              <a:lnSpc>
                <a:spcPct val="100000"/>
              </a:lnSpc>
              <a:spcBef>
                <a:spcPts val="0"/>
              </a:spcBef>
              <a:spcAft>
                <a:spcPts val="0"/>
              </a:spcAft>
              <a:buSzPts val="1400"/>
              <a:buNone/>
            </a:pPr>
            <a:r>
              <a:rPr lang="tr-TR"/>
              <a:t>Made of silica, sand.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Cpu stays cool with heatsink.</a:t>
            </a:r>
            <a:endParaRPr/>
          </a:p>
          <a:p>
            <a:pPr marL="0" lvl="0" indent="0" algn="l" rtl="0">
              <a:lnSpc>
                <a:spcPct val="100000"/>
              </a:lnSpc>
              <a:spcBef>
                <a:spcPts val="0"/>
              </a:spcBef>
              <a:spcAft>
                <a:spcPts val="0"/>
              </a:spcAft>
              <a:buSzPts val="1400"/>
              <a:buNone/>
            </a:pPr>
            <a:r>
              <a:rPr lang="tr-TR"/>
              <a:t>Overheat. </a:t>
            </a:r>
            <a:endParaRPr/>
          </a:p>
          <a:p>
            <a:pPr marL="0" lvl="0" indent="0" algn="l" rtl="0">
              <a:lnSpc>
                <a:spcPct val="100000"/>
              </a:lnSpc>
              <a:spcBef>
                <a:spcPts val="0"/>
              </a:spcBef>
              <a:spcAft>
                <a:spcPts val="0"/>
              </a:spcAft>
              <a:buSzPts val="1400"/>
              <a:buNone/>
            </a:pPr>
            <a:r>
              <a:rPr lang="tr-TR"/>
              <a:t>Its important to this cpu stays cool.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Central Processing Unit, or processor for short. Performs the necessary arithmetic to execute programs.</a:t>
            </a:r>
            <a:endParaRPr/>
          </a:p>
          <a:p>
            <a:pPr marL="0" lvl="0" indent="0" algn="l" rtl="0">
              <a:lnSpc>
                <a:spcPct val="100000"/>
              </a:lnSpc>
              <a:spcBef>
                <a:spcPts val="0"/>
              </a:spcBef>
              <a:spcAft>
                <a:spcPts val="0"/>
              </a:spcAft>
              <a:buSzPts val="1400"/>
              <a:buNone/>
            </a:pPr>
            <a:r>
              <a:rPr lang="tr-TR"/>
              <a:t>Almost 1000 holes.</a:t>
            </a:r>
            <a:endParaRPr/>
          </a:p>
          <a:p>
            <a:pPr marL="0" lvl="0" indent="0" algn="l" rtl="0">
              <a:lnSpc>
                <a:spcPct val="100000"/>
              </a:lnSpc>
              <a:spcBef>
                <a:spcPts val="0"/>
              </a:spcBef>
              <a:spcAft>
                <a:spcPts val="0"/>
              </a:spcAft>
              <a:buSzPts val="1400"/>
              <a:buNone/>
            </a:pPr>
            <a:r>
              <a:rPr lang="tr-TR"/>
              <a:t>Really small.</a:t>
            </a:r>
            <a:endParaRPr/>
          </a:p>
          <a:p>
            <a:pPr marL="0" lvl="0" indent="0" algn="l" rtl="0">
              <a:lnSpc>
                <a:spcPct val="100000"/>
              </a:lnSpc>
              <a:spcBef>
                <a:spcPts val="0"/>
              </a:spcBef>
              <a:spcAft>
                <a:spcPts val="0"/>
              </a:spcAft>
              <a:buSzPts val="1400"/>
              <a:buNone/>
            </a:pPr>
            <a:r>
              <a:rPr lang="tr-TR"/>
              <a:t>Made of silica, sand.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Cpu stays cool with heatsink.</a:t>
            </a:r>
            <a:endParaRPr/>
          </a:p>
          <a:p>
            <a:pPr marL="0" lvl="0" indent="0" algn="l" rtl="0">
              <a:lnSpc>
                <a:spcPct val="100000"/>
              </a:lnSpc>
              <a:spcBef>
                <a:spcPts val="0"/>
              </a:spcBef>
              <a:spcAft>
                <a:spcPts val="0"/>
              </a:spcAft>
              <a:buSzPts val="1400"/>
              <a:buNone/>
            </a:pPr>
            <a:r>
              <a:rPr lang="tr-TR"/>
              <a:t>Overheat. </a:t>
            </a:r>
            <a:endParaRPr/>
          </a:p>
          <a:p>
            <a:pPr marL="0" lvl="0" indent="0" algn="l" rtl="0">
              <a:lnSpc>
                <a:spcPct val="100000"/>
              </a:lnSpc>
              <a:spcBef>
                <a:spcPts val="0"/>
              </a:spcBef>
              <a:spcAft>
                <a:spcPts val="0"/>
              </a:spcAft>
              <a:buSzPts val="1400"/>
              <a:buNone/>
            </a:pPr>
            <a:r>
              <a:rPr lang="tr-TR"/>
              <a:t>Its important to this cpu stays cool.</a:t>
            </a:r>
            <a:endParaRPr/>
          </a:p>
          <a:p>
            <a:pPr marL="0" lvl="0" indent="0" algn="l" rtl="0">
              <a:lnSpc>
                <a:spcPct val="100000"/>
              </a:lnSpc>
              <a:spcBef>
                <a:spcPts val="0"/>
              </a:spcBef>
              <a:spcAft>
                <a:spcPts val="0"/>
              </a:spcAft>
              <a:buSzPts val="1400"/>
              <a:buNone/>
            </a:pPr>
            <a:endParaRPr b="0" i="0">
              <a:solidFill>
                <a:srgbClr val="E8EAED"/>
              </a:solidFill>
              <a:latin typeface="Arial"/>
              <a:ea typeface="Arial"/>
              <a:cs typeface="Arial"/>
              <a:sym typeface="Arial"/>
            </a:endParaRPr>
          </a:p>
          <a:p>
            <a:pPr marL="0" lvl="0" indent="0" algn="l" rtl="0">
              <a:lnSpc>
                <a:spcPct val="100000"/>
              </a:lnSpc>
              <a:spcBef>
                <a:spcPts val="0"/>
              </a:spcBef>
              <a:spcAft>
                <a:spcPts val="0"/>
              </a:spcAft>
              <a:buSzPts val="1400"/>
              <a:buNone/>
            </a:pPr>
            <a:r>
              <a:rPr lang="tr-TR" b="0" i="0">
                <a:solidFill>
                  <a:srgbClr val="E8EAED"/>
                </a:solidFill>
                <a:latin typeface="Arial"/>
                <a:ea typeface="Arial"/>
                <a:cs typeface="Arial"/>
                <a:sym typeface="Arial"/>
              </a:rPr>
              <a:t>Apple  which is a </a:t>
            </a:r>
            <a:r>
              <a:rPr lang="tr-TR" b="0" i="0">
                <a:solidFill>
                  <a:srgbClr val="E2EEFF"/>
                </a:solidFill>
                <a:latin typeface="Arial"/>
                <a:ea typeface="Arial"/>
                <a:cs typeface="Arial"/>
                <a:sym typeface="Arial"/>
              </a:rPr>
              <a:t>RISC (Reduced Instruction Set Computer-</a:t>
            </a:r>
            <a:r>
              <a:rPr lang="tr-TR" sz="1100">
                <a:solidFill>
                  <a:srgbClr val="222222"/>
                </a:solidFill>
                <a:latin typeface="Verdana"/>
                <a:ea typeface="Verdana"/>
                <a:cs typeface="Verdana"/>
                <a:sym typeface="Verdana"/>
              </a:rPr>
              <a:t>– RISC)</a:t>
            </a:r>
            <a:r>
              <a:rPr lang="tr-TR" b="0" i="0">
                <a:solidFill>
                  <a:srgbClr val="E2EEFF"/>
                </a:solidFill>
                <a:latin typeface="Arial"/>
                <a:ea typeface="Arial"/>
                <a:cs typeface="Arial"/>
                <a:sym typeface="Arial"/>
              </a:rPr>
              <a:t>) processor</a:t>
            </a:r>
            <a:r>
              <a:rPr lang="tr-TR" b="0" i="0">
                <a:solidFill>
                  <a:srgbClr val="E8EAED"/>
                </a:solidFill>
                <a:latin typeface="Arial"/>
                <a:ea typeface="Arial"/>
                <a:cs typeface="Arial"/>
                <a:sym typeface="Arial"/>
              </a:rPr>
              <a:t>.</a:t>
            </a:r>
            <a:endParaRPr b="0" i="0">
              <a:solidFill>
                <a:srgbClr val="E8EAE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tr-TR" b="0" i="0">
                <a:solidFill>
                  <a:srgbClr val="E8EAED"/>
                </a:solidFill>
                <a:latin typeface="Arial"/>
                <a:ea typeface="Arial"/>
                <a:cs typeface="Arial"/>
                <a:sym typeface="Arial"/>
              </a:rPr>
              <a:t>Intel </a:t>
            </a:r>
            <a:r>
              <a:rPr lang="tr-TR" sz="1100">
                <a:solidFill>
                  <a:srgbClr val="222222"/>
                </a:solidFill>
                <a:latin typeface="Verdana"/>
                <a:ea typeface="Verdana"/>
                <a:cs typeface="Verdana"/>
                <a:sym typeface="Verdana"/>
              </a:rPr>
              <a:t>(Complex Instruction Set Computers – CISC)</a:t>
            </a:r>
            <a:endParaRPr sz="1100">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457200" lvl="0" indent="-317500" algn="l" rtl="0">
              <a:lnSpc>
                <a:spcPct val="108333"/>
              </a:lnSpc>
              <a:spcBef>
                <a:spcPts val="0"/>
              </a:spcBef>
              <a:spcAft>
                <a:spcPts val="0"/>
              </a:spcAft>
              <a:buSzPts val="1400"/>
              <a:buChar char="●"/>
            </a:pPr>
            <a:r>
              <a:rPr lang="tr-TR" sz="1800">
                <a:solidFill>
                  <a:srgbClr val="222222"/>
                </a:solidFill>
                <a:latin typeface="Verdana"/>
                <a:ea typeface="Verdana"/>
                <a:cs typeface="Verdana"/>
                <a:sym typeface="Verdana"/>
              </a:rPr>
              <a:t>Karmaşık komut kümeli mikroişlemciler (Complex Instruction Set Computers – CISC)</a:t>
            </a:r>
            <a:endParaRPr sz="1800">
              <a:latin typeface="Times New Roman"/>
              <a:ea typeface="Times New Roman"/>
              <a:cs typeface="Times New Roman"/>
              <a:sym typeface="Times New Roman"/>
            </a:endParaRPr>
          </a:p>
          <a:p>
            <a:pPr marL="457200" lvl="0" indent="-317500" algn="l" rtl="0">
              <a:lnSpc>
                <a:spcPct val="108333"/>
              </a:lnSpc>
              <a:spcBef>
                <a:spcPts val="1950"/>
              </a:spcBef>
              <a:spcAft>
                <a:spcPts val="0"/>
              </a:spcAft>
              <a:buSzPts val="1400"/>
              <a:buChar char="●"/>
            </a:pPr>
            <a:r>
              <a:rPr lang="tr-TR" sz="1800">
                <a:solidFill>
                  <a:srgbClr val="222222"/>
                </a:solidFill>
                <a:latin typeface="Verdana"/>
                <a:ea typeface="Verdana"/>
                <a:cs typeface="Verdana"/>
                <a:sym typeface="Verdana"/>
              </a:rPr>
              <a:t>Azaltılmış komut kümeli mikroişlemciler (Reduced Instruction Set Computers – RISC)</a:t>
            </a:r>
            <a:endParaRPr sz="1800">
              <a:latin typeface="Times New Roman"/>
              <a:ea typeface="Times New Roman"/>
              <a:cs typeface="Times New Roman"/>
              <a:sym typeface="Times New Roman"/>
            </a:endParaRPr>
          </a:p>
          <a:p>
            <a:pPr marL="0" lvl="0" indent="0" algn="l" rtl="0">
              <a:lnSpc>
                <a:spcPct val="100000"/>
              </a:lnSpc>
              <a:spcBef>
                <a:spcPts val="1950"/>
              </a:spcBef>
              <a:spcAft>
                <a:spcPts val="0"/>
              </a:spcAft>
              <a:buSzPts val="1400"/>
              <a:buNone/>
            </a:pPr>
            <a:r>
              <a:rPr lang="tr-TR"/>
              <a:t>CISC				RISC</a:t>
            </a:r>
            <a:endParaRPr/>
          </a:p>
          <a:p>
            <a:pPr marL="0" lvl="0" indent="0" algn="l" rtl="0">
              <a:lnSpc>
                <a:spcPct val="100000"/>
              </a:lnSpc>
              <a:spcBef>
                <a:spcPts val="0"/>
              </a:spcBef>
              <a:spcAft>
                <a:spcPts val="0"/>
              </a:spcAft>
              <a:buSzPts val="1400"/>
              <a:buNone/>
            </a:pPr>
            <a:r>
              <a:rPr lang="tr-TR"/>
              <a:t>Karmaşık komutlar kullanılır.			Basit komutlar kullanılır.</a:t>
            </a:r>
            <a:endParaRPr/>
          </a:p>
          <a:p>
            <a:pPr marL="0" lvl="0" indent="0" algn="l" rtl="0">
              <a:lnSpc>
                <a:spcPct val="100000"/>
              </a:lnSpc>
              <a:spcBef>
                <a:spcPts val="0"/>
              </a:spcBef>
              <a:spcAft>
                <a:spcPts val="0"/>
              </a:spcAft>
              <a:buSzPts val="1400"/>
              <a:buNone/>
            </a:pPr>
            <a:r>
              <a:rPr lang="tr-TR"/>
              <a:t>Donanıma yazılımdan hızlıdır prensibine </a:t>
            </a:r>
            <a:endParaRPr/>
          </a:p>
          <a:p>
            <a:pPr marL="0" lvl="0" indent="0" algn="l" rtl="0">
              <a:lnSpc>
                <a:spcPct val="100000"/>
              </a:lnSpc>
              <a:spcBef>
                <a:spcPts val="0"/>
              </a:spcBef>
              <a:spcAft>
                <a:spcPts val="0"/>
              </a:spcAft>
              <a:buSzPts val="1400"/>
              <a:buNone/>
            </a:pPr>
            <a:r>
              <a:rPr lang="tr-TR"/>
              <a:t>bağlı kalınarak donanıma odaklanılır.		Yazılıma odaklanılır.</a:t>
            </a:r>
            <a:endParaRPr/>
          </a:p>
          <a:p>
            <a:pPr marL="0" lvl="0" indent="0" algn="l" rtl="0">
              <a:lnSpc>
                <a:spcPct val="100000"/>
              </a:lnSpc>
              <a:spcBef>
                <a:spcPts val="0"/>
              </a:spcBef>
              <a:spcAft>
                <a:spcPts val="0"/>
              </a:spcAft>
              <a:buSzPts val="1400"/>
              <a:buNone/>
            </a:pPr>
            <a:r>
              <a:rPr lang="tr-TR"/>
              <a:t>Mikro kod çevirim aşamaları nedeniyle </a:t>
            </a:r>
            <a:endParaRPr/>
          </a:p>
          <a:p>
            <a:pPr marL="0" lvl="0" indent="0" algn="l" rtl="0">
              <a:lnSpc>
                <a:spcPct val="100000"/>
              </a:lnSpc>
              <a:spcBef>
                <a:spcPts val="0"/>
              </a:spcBef>
              <a:spcAft>
                <a:spcPts val="0"/>
              </a:spcAft>
              <a:buSzPts val="1400"/>
              <a:buNone/>
            </a:pPr>
            <a:r>
              <a:rPr lang="tr-TR"/>
              <a:t>kod çevrimi uzun sürer.			Mikro kod çevirim aşamaları olmadığından kod çevrimi hızlıdır.</a:t>
            </a:r>
            <a:endParaRPr/>
          </a:p>
          <a:p>
            <a:pPr marL="0" lvl="0" indent="0" algn="l" rtl="0">
              <a:lnSpc>
                <a:spcPct val="100000"/>
              </a:lnSpc>
              <a:spcBef>
                <a:spcPts val="0"/>
              </a:spcBef>
              <a:spcAft>
                <a:spcPts val="0"/>
              </a:spcAft>
              <a:buSzPts val="1400"/>
              <a:buNone/>
            </a:pPr>
            <a:r>
              <a:rPr lang="tr-TR"/>
              <a:t>Kod sadedir.				Kod büyüklüğü artabilmektedir.</a:t>
            </a:r>
            <a:endParaRPr/>
          </a:p>
          <a:p>
            <a:pPr marL="0" lvl="0" indent="0" algn="l" rtl="0">
              <a:lnSpc>
                <a:spcPct val="100000"/>
              </a:lnSpc>
              <a:spcBef>
                <a:spcPts val="0"/>
              </a:spcBef>
              <a:spcAft>
                <a:spcPts val="0"/>
              </a:spcAft>
              <a:buSzPts val="1400"/>
              <a:buNone/>
            </a:pPr>
            <a:r>
              <a:rPr lang="tr-TR"/>
              <a:t>Donanım masrafları çoktur.			Donanım masrafları daha azdır.</a:t>
            </a:r>
            <a:endParaRPr/>
          </a:p>
          <a:p>
            <a:pPr marL="0" lvl="0" indent="0" algn="l" rtl="0">
              <a:lnSpc>
                <a:spcPct val="100000"/>
              </a:lnSpc>
              <a:spcBef>
                <a:spcPts val="0"/>
              </a:spcBef>
              <a:spcAft>
                <a:spcPts val="0"/>
              </a:spcAft>
              <a:buSzPts val="1400"/>
              <a:buNone/>
            </a:pPr>
            <a:r>
              <a:rPr lang="tr-TR"/>
              <a:t>Kısa sürede kod çevrimi			Basit kod çevrimi</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tr-TR"/>
              <a:t>https://www.youtube.com/watch?v=6OeYwfDkiH8</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8" name="Google Shape;60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When talking about hardware, memory typically refers to RAM (Random Access Memory).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Short-term memory storage for frequently used programs and instructions to speed up processes.</a:t>
            </a:r>
            <a:endParaRPr/>
          </a:p>
          <a:p>
            <a:pPr marL="0" lvl="0" indent="0" algn="l" rtl="0">
              <a:lnSpc>
                <a:spcPct val="100000"/>
              </a:lnSpc>
              <a:spcBef>
                <a:spcPts val="0"/>
              </a:spcBef>
              <a:spcAft>
                <a:spcPts val="0"/>
              </a:spcAft>
              <a:buSzPts val="1400"/>
              <a:buNone/>
            </a:pPr>
            <a:endParaRPr/>
          </a:p>
          <a:p>
            <a:pPr marL="0" lvl="0" indent="0" algn="l" rtl="0">
              <a:lnSpc>
                <a:spcPct val="115000"/>
              </a:lnSpc>
              <a:spcBef>
                <a:spcPts val="0"/>
              </a:spcBef>
              <a:spcAft>
                <a:spcPts val="0"/>
              </a:spcAft>
              <a:buSzPts val="1400"/>
              <a:buNone/>
            </a:pPr>
            <a:r>
              <a:rPr lang="tr-TR" sz="2000"/>
              <a:t>So we've talked about memory a few times briefly, but it's time to break down the different types of memory.  I'm going to use a metaphor using a kitchen for how a computer uses different types of memory.</a:t>
            </a:r>
            <a:endParaRPr sz="2000"/>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7" name="Google Shape;61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Long-term storage of programs and files for later usage and access.</a:t>
            </a:r>
            <a:endParaRPr/>
          </a:p>
          <a:p>
            <a:pPr marL="0" lvl="0" indent="0" algn="l" rtl="0">
              <a:lnSpc>
                <a:spcPct val="100000"/>
              </a:lnSpc>
              <a:spcBef>
                <a:spcPts val="0"/>
              </a:spcBef>
              <a:spcAft>
                <a:spcPts val="0"/>
              </a:spcAft>
              <a:buSzPts val="1400"/>
              <a:buNone/>
            </a:pPr>
            <a:r>
              <a:rPr lang="tr-TR"/>
              <a:t>Long term storage.</a:t>
            </a:r>
            <a:endParaRPr/>
          </a:p>
          <a:p>
            <a:pPr marL="0" lvl="0" indent="0" algn="l" rtl="0">
              <a:lnSpc>
                <a:spcPct val="100000"/>
              </a:lnSpc>
              <a:spcBef>
                <a:spcPts val="0"/>
              </a:spcBef>
              <a:spcAft>
                <a:spcPts val="0"/>
              </a:spcAft>
              <a:buSzPts val="1400"/>
              <a:buNone/>
            </a:pPr>
            <a:r>
              <a:rPr lang="tr-TR"/>
              <a:t>HDD and SSD.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Huge movie collection,</a:t>
            </a:r>
            <a:endParaRPr/>
          </a:p>
          <a:p>
            <a:pPr marL="0" lvl="0" indent="0" algn="l" rtl="0">
              <a:lnSpc>
                <a:spcPct val="100000"/>
              </a:lnSpc>
              <a:spcBef>
                <a:spcPts val="0"/>
              </a:spcBef>
              <a:spcAft>
                <a:spcPts val="0"/>
              </a:spcAft>
              <a:buSzPts val="1400"/>
              <a:buNone/>
            </a:pPr>
            <a:r>
              <a:rPr lang="tr-TR"/>
              <a:t>Why do you need a HDD for?</a:t>
            </a:r>
            <a:endParaRPr/>
          </a:p>
          <a:p>
            <a:pPr marL="0" lvl="0" indent="0" algn="l" rtl="0">
              <a:lnSpc>
                <a:spcPct val="100000"/>
              </a:lnSpc>
              <a:spcBef>
                <a:spcPts val="0"/>
              </a:spcBef>
              <a:spcAft>
                <a:spcPts val="0"/>
              </a:spcAft>
              <a:buSzPts val="1400"/>
              <a:buNone/>
            </a:pPr>
            <a:r>
              <a:rPr lang="tr-TR"/>
              <a:t>Backup.</a:t>
            </a:r>
            <a:endParaRPr/>
          </a:p>
          <a:p>
            <a:pPr marL="0" lvl="0" indent="0" algn="l" rtl="0">
              <a:lnSpc>
                <a:spcPct val="100000"/>
              </a:lnSpc>
              <a:spcBef>
                <a:spcPts val="0"/>
              </a:spcBef>
              <a:spcAft>
                <a:spcPts val="0"/>
              </a:spcAft>
              <a:buSzPts val="1400"/>
              <a:buNone/>
            </a:pPr>
            <a:r>
              <a:rPr lang="tr-TR"/>
              <a:t>Tons of mechanical parts so it can fail.</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Yes, B: No,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7" name="Google Shape;627;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5" name="Google Shape;655;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RAM is faster., B: NVMe is faster.,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7" name="Google Shape;667;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POWER SUPPLY: We're going to need power to get this computer working.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Think of the HDD as the refrigerator. It's where the food is stored for later use. There's a lot of space, but running to the fridge every time you need a particular item isn't efficient.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9" name="Google Shape;68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Complementary Metal–Oxide–Semiconductor. Small piece of memory that stores the BIOS</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0" name="Google Shape;710;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r>
              <a:rPr lang="tr-TR"/>
              <a:t>Used for human interaction with hardware and software.</a:t>
            </a:r>
            <a:endParaRPr/>
          </a:p>
          <a:p>
            <a:pPr marL="0" lvl="0" indent="0" algn="l" rtl="0">
              <a:lnSpc>
                <a:spcPct val="100000"/>
              </a:lnSpc>
              <a:spcBef>
                <a:spcPts val="0"/>
              </a:spcBef>
              <a:spcAft>
                <a:spcPts val="0"/>
              </a:spcAft>
              <a:buSzPts val="1400"/>
              <a:buNone/>
            </a:pPr>
            <a:r>
              <a:rPr lang="tr-TR"/>
              <a:t>Peripheral</a:t>
            </a:r>
            <a:endParaRPr/>
          </a:p>
          <a:p>
            <a:pPr marL="0" lvl="0" indent="0" algn="l" rtl="0">
              <a:lnSpc>
                <a:spcPct val="100000"/>
              </a:lnSpc>
              <a:spcBef>
                <a:spcPts val="0"/>
              </a:spcBef>
              <a:spcAft>
                <a:spcPts val="0"/>
              </a:spcAft>
              <a:buSzPts val="1400"/>
              <a:buNone/>
            </a:pPr>
            <a:r>
              <a:rPr lang="tr-TR" b="1"/>
              <a:t>What other input and output methods do we have for computers nowadays?</a:t>
            </a:r>
            <a:endParaRPr b="1"/>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Voice, touchscreen, keyboard, wireless headphones</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 name="Google Shape;72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Basic Input/Output System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Software that initializes hardware and remembers system time.</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Couldn't finish, B: Up to 3 hours, C: 3-5 hours, D: More than 5 hours, E: More than 7 hours,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 name="Google Shape;734;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INPUT DEVICE, B: OUTPUT DEVICE, C: BOTH INPUT AND OUTPUT DEVICE,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r>
              <a:rPr lang="tr-TR"/>
              <a:t>ARE THEY INPUT DEVICE OR OUTPUT DEVICES?</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5" name="Google Shape;755;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5" name="Google Shape;1035;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shortly say</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1" name="Google Shape;1051;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Basic Input/Output System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Software that initializes hardware and remembers system time.</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2" name="Google Shape;1062;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Software that manages computer hardware and software.</a:t>
            </a:r>
            <a:endParaRPr/>
          </a:p>
          <a:p>
            <a:pPr marL="0" lvl="0" indent="0" algn="l" rtl="0">
              <a:lnSpc>
                <a:spcPct val="100000"/>
              </a:lnSpc>
              <a:spcBef>
                <a:spcPts val="0"/>
              </a:spcBef>
              <a:spcAft>
                <a:spcPts val="0"/>
              </a:spcAft>
              <a:buSzPts val="1400"/>
              <a:buNone/>
            </a:pPr>
            <a:r>
              <a:rPr lang="tr-TR"/>
              <a:t>We’re going to load OS from HDD.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Job of the OS is to let you use other computer programs.</a:t>
            </a:r>
            <a:endParaRPr/>
          </a:p>
          <a:p>
            <a:pPr marL="0" lvl="0" indent="0" algn="l" rtl="0">
              <a:lnSpc>
                <a:spcPct val="100000"/>
              </a:lnSpc>
              <a:spcBef>
                <a:spcPts val="0"/>
              </a:spcBef>
              <a:spcAft>
                <a:spcPts val="0"/>
              </a:spcAft>
              <a:buSzPts val="1400"/>
              <a:buNone/>
            </a:pPr>
            <a:r>
              <a:rPr lang="tr-TR"/>
              <a:t>Linux, Unix, Windows, Apple.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Even different brands, two different approaches when you power up.</a:t>
            </a:r>
            <a:endParaRPr/>
          </a:p>
          <a:p>
            <a:pPr marL="0" lvl="0" indent="0" algn="l" rtl="0">
              <a:lnSpc>
                <a:spcPct val="100000"/>
              </a:lnSpc>
              <a:spcBef>
                <a:spcPts val="0"/>
              </a:spcBef>
              <a:spcAft>
                <a:spcPts val="0"/>
              </a:spcAft>
              <a:buSzPts val="1400"/>
              <a:buNone/>
            </a:pPr>
            <a:r>
              <a:rPr lang="tr-TR"/>
              <a:t>Both fundamentally same. Both just allow you to interact with your computer do some stuff. </a:t>
            </a:r>
            <a:endParaRPr/>
          </a:p>
          <a:p>
            <a:pPr marL="0" lvl="0" indent="0" algn="l" rtl="0">
              <a:lnSpc>
                <a:spcPct val="100000"/>
              </a:lnSpc>
              <a:spcBef>
                <a:spcPts val="0"/>
              </a:spcBef>
              <a:spcAft>
                <a:spcPts val="0"/>
              </a:spcAft>
              <a:buSzPts val="1400"/>
              <a:buNone/>
            </a:pPr>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Detecting an input from the keyboard,</a:t>
            </a:r>
            <a:endParaRPr sz="145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Sending output to the monitor or tracking </a:t>
            </a:r>
            <a:r>
              <a:rPr lang="tr-TR" sz="1450">
                <a:solidFill>
                  <a:srgbClr val="1177D1"/>
                </a:solidFill>
                <a:highlight>
                  <a:srgbClr val="FFFFFF"/>
                </a:highlight>
                <a:uFill>
                  <a:noFill/>
                </a:uFill>
                <a:hlinkClick r:id="rId3">
                  <a:extLst>
                    <a:ext uri="{A12FA001-AC4F-418D-AE19-62706E023703}">
                      <ahyp:hlinkClr xmlns:ahyp="http://schemas.microsoft.com/office/drawing/2018/hyperlinkcolor" val="tx"/>
                    </a:ext>
                  </a:extLst>
                </a:hlinkClick>
              </a:rPr>
              <a:t>files</a:t>
            </a:r>
            <a:r>
              <a:rPr lang="tr-TR" sz="1450">
                <a:solidFill>
                  <a:srgbClr val="373A3C"/>
                </a:solidFill>
                <a:highlight>
                  <a:srgbClr val="FFFFFF"/>
                </a:highlight>
              </a:rPr>
              <a:t> or folders in the storage area,</a:t>
            </a:r>
            <a:endParaRPr sz="145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Controlling peripheral devices such as disk drives and printers,</a:t>
            </a:r>
            <a:endParaRPr sz="145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Running different programs at the same time and not letting interfere with each other,</a:t>
            </a:r>
            <a:endParaRPr sz="145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Checking users if they are authorized or not are some examples of controlling and monitoring system activities.</a:t>
            </a:r>
            <a:endParaRPr sz="1450">
              <a:solidFill>
                <a:srgbClr val="373A3C"/>
              </a:solidFill>
              <a:highlight>
                <a:srgbClr val="FFFFFF"/>
              </a:highlight>
            </a:endParaRPr>
          </a:p>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1" name="Google Shape;1071;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Basic Input/Output System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Software that initializes hardware and remembers system time.</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6" name="Google Shape;1086;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Basic Input/Output System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Software that initializes hardware and remembers system time.</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8" name="Google Shape;1078;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işletim sistemini kontrol eden en temel birimdir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5" name="Google Shape;1095;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Sending output to the monitor or tracking </a:t>
            </a:r>
            <a:r>
              <a:rPr lang="tr-TR" sz="1450">
                <a:solidFill>
                  <a:srgbClr val="1177D1"/>
                </a:solidFill>
                <a:highlight>
                  <a:srgbClr val="FFFFFF"/>
                </a:highlight>
                <a:uFill>
                  <a:noFill/>
                </a:uFill>
                <a:hlinkClick r:id="rId3">
                  <a:extLst>
                    <a:ext uri="{A12FA001-AC4F-418D-AE19-62706E023703}">
                      <ahyp:hlinkClr xmlns:ahyp="http://schemas.microsoft.com/office/drawing/2018/hyperlinkcolor" val="tx"/>
                    </a:ext>
                  </a:extLst>
                </a:hlinkClick>
              </a:rPr>
              <a:t>files</a:t>
            </a:r>
            <a:r>
              <a:rPr lang="tr-TR" sz="1450">
                <a:solidFill>
                  <a:srgbClr val="373A3C"/>
                </a:solidFill>
                <a:highlight>
                  <a:srgbClr val="FFFFFF"/>
                </a:highlight>
              </a:rPr>
              <a:t> or folders in the storage area,</a:t>
            </a:r>
            <a:endParaRPr sz="145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Controlling peripheral devices such as disk drives and printers,</a:t>
            </a:r>
            <a:endParaRPr sz="145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Running different programs at the same time and not letting interfere with each other,</a:t>
            </a:r>
            <a:endParaRPr sz="145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Checking users if they are authorized or not are some examples of controlling and monitoring system activities.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a:solidFill>
                  <a:schemeClr val="dk1"/>
                </a:solidFill>
              </a:rPr>
              <a:t>feel free to ask</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a:solidFill>
                  <a:schemeClr val="dk1"/>
                </a:solidFill>
              </a:rPr>
              <a:t>don’t be shy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4" name="Google Shape;1104;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Basic Input/Output System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Software that initializes hardware and remembers system time.</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5" name="Google Shape;1115;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4" name="Google Shape;1124;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Basic Input/Output System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Software that initializes hardware and remembers system time.</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3" name="Google Shape;1133;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1" name="Google Shape;1141;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1" name="Google Shape;1151;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Core program of the operating system. Handles start-up after BIOS and further input/out requests by software.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9" name="Google Shape;1159;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0" i="0">
                <a:solidFill>
                  <a:srgbClr val="BDC1C6"/>
                </a:solidFill>
                <a:latin typeface="arial"/>
                <a:ea typeface="arial"/>
                <a:cs typeface="arial"/>
                <a:sym typeface="arial"/>
              </a:rPr>
              <a:t>Multiprogramming operating system has </a:t>
            </a:r>
            <a:r>
              <a:rPr lang="tr-TR" b="1" i="0">
                <a:solidFill>
                  <a:srgbClr val="BDC1C6"/>
                </a:solidFill>
                <a:latin typeface="arial"/>
                <a:ea typeface="arial"/>
                <a:cs typeface="arial"/>
                <a:sym typeface="arial"/>
              </a:rPr>
              <a:t>ability to execute multiple programs with using of only one processor machine</a:t>
            </a:r>
            <a:r>
              <a:rPr lang="tr-TR" b="0" i="0">
                <a:solidFill>
                  <a:srgbClr val="BDC1C6"/>
                </a:solidFill>
                <a:latin typeface="arial"/>
                <a:ea typeface="arial"/>
                <a:cs typeface="arial"/>
                <a:sym typeface="arial"/>
              </a:rPr>
              <a:t> . One example is User can use MS-Excel , download apps, transfer data from one point to another point, Firefox or Google Chrome browser, and more at a same time.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8" name="Google Shape;1168;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tr-TR" b="0" i="0">
                <a:solidFill>
                  <a:srgbClr val="000000"/>
                </a:solidFill>
                <a:latin typeface="Nunito"/>
                <a:ea typeface="Nunito"/>
                <a:cs typeface="Nunito"/>
                <a:sym typeface="Nunito"/>
              </a:rPr>
              <a:t>Multiprocessor system means, there are more than one processor which work parallel to perform the required operations.</a:t>
            </a:r>
            <a:endParaRPr/>
          </a:p>
          <a:p>
            <a:pPr marL="457200" lvl="0" indent="-317500" algn="just" rtl="0">
              <a:lnSpc>
                <a:spcPct val="100000"/>
              </a:lnSpc>
              <a:spcBef>
                <a:spcPts val="0"/>
              </a:spcBef>
              <a:spcAft>
                <a:spcPts val="0"/>
              </a:spcAft>
              <a:buSzPts val="1400"/>
              <a:buChar char="●"/>
            </a:pPr>
            <a:r>
              <a:rPr lang="tr-TR" b="0" i="0">
                <a:solidFill>
                  <a:srgbClr val="000000"/>
                </a:solidFill>
                <a:latin typeface="Nunito"/>
                <a:ea typeface="Nunito"/>
                <a:cs typeface="Nunito"/>
                <a:sym typeface="Nunito"/>
              </a:rPr>
              <a:t>It allows the multiple processors, and they are connected with physical memory, computer buses, clocks, and peripheral devices.</a:t>
            </a:r>
            <a:endParaRPr/>
          </a:p>
          <a:p>
            <a:pPr marL="457200" lvl="0" indent="-317500" algn="just" rtl="0">
              <a:lnSpc>
                <a:spcPct val="100000"/>
              </a:lnSpc>
              <a:spcBef>
                <a:spcPts val="0"/>
              </a:spcBef>
              <a:spcAft>
                <a:spcPts val="0"/>
              </a:spcAft>
              <a:buSzPts val="1400"/>
              <a:buChar char="●"/>
            </a:pPr>
            <a:r>
              <a:rPr lang="tr-TR" b="0" i="0">
                <a:solidFill>
                  <a:srgbClr val="000000"/>
                </a:solidFill>
                <a:latin typeface="Nunito"/>
                <a:ea typeface="Nunito"/>
                <a:cs typeface="Nunito"/>
                <a:sym typeface="Nunito"/>
              </a:rPr>
              <a:t>The main objective of using a multiprocessor operating system is to increase the execution speed of the system and consume high computing power.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6" name="Google Shape;1176;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0" i="0">
                <a:solidFill>
                  <a:srgbClr val="424242"/>
                </a:solidFill>
                <a:latin typeface="Verdana"/>
                <a:ea typeface="Verdana"/>
                <a:cs typeface="Verdana"/>
                <a:sym typeface="Verdana"/>
              </a:rPr>
              <a:t>Multithreading is a CPU feature that allows two or more instruction threads to execute independently while sharing the same process resources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4" name="Google Shape;1184;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Computers are everywhere, but it's not just desktops and laptops anymore.</a:t>
            </a:r>
            <a:endParaRPr/>
          </a:p>
          <a:p>
            <a:pPr marL="0" lvl="0" indent="0" algn="l" rtl="0">
              <a:lnSpc>
                <a:spcPct val="100000"/>
              </a:lnSpc>
              <a:spcBef>
                <a:spcPts val="0"/>
              </a:spcBef>
              <a:spcAft>
                <a:spcPts val="0"/>
              </a:spcAft>
              <a:buSzPts val="1400"/>
              <a:buNone/>
            </a:pPr>
            <a:r>
              <a:rPr lang="tr-TR"/>
              <a:t>Now we have tablets, cell phones, watches, and so much more that perform the same functions.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Question:</a:t>
            </a:r>
            <a:endParaRPr/>
          </a:p>
          <a:p>
            <a:pPr marL="0" lvl="0" indent="0" algn="l" rtl="0">
              <a:lnSpc>
                <a:spcPct val="100000"/>
              </a:lnSpc>
              <a:spcBef>
                <a:spcPts val="0"/>
              </a:spcBef>
              <a:spcAft>
                <a:spcPts val="0"/>
              </a:spcAft>
              <a:buSzPts val="1400"/>
              <a:buNone/>
            </a:pPr>
            <a:r>
              <a:rPr lang="tr-TR"/>
              <a:t>1. What are some common features of those devices?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2. Think outside of the box and tell me a computer not in the traditional sense.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Students are challenged to consider what makes a computer a computer, thinking about the common bonds that unify all those things which we call "computers," and also to think outside the box to some things that are computers, but not in the traditional sense. Ultimately our definition of a computer is this: A computer is a device that accepts data or input, and processes it in some way to automatically produce a result.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Desktop computer, nowadays it’s not so popular unless you’re a game enthusiast or need a lot of muscle for the work you do like video editing, design etc.</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3" name="Google Shape;1193;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3" name="Google Shape;1203;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1" name="Google Shape;1211;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9" name="Google Shape;1219;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7" name="Google Shape;1227;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5" name="Google Shape;1235;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2" name="Google Shape;1242;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b="1">
                <a:solidFill>
                  <a:schemeClr val="dk1"/>
                </a:solidFill>
              </a:rPr>
              <a:t>Temperature Check</a:t>
            </a:r>
            <a:endParaRPr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a:solidFill>
                  <a:schemeClr val="dk1"/>
                </a:solidFill>
              </a:rPr>
              <a:t>WIth this slide, you can get a quick idea of how your students are feeling about the pace of the lesson. Getting consensus before moving on helps ensure everyone is still with you, and identify the students who might need extra attention.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a:solidFill>
                  <a:schemeClr val="dk1"/>
                </a:solidFill>
              </a:rPr>
              <a:t>🍐 This is a Pear Deck Draggable™ Slide.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a:solidFill>
                  <a:schemeClr val="dk1"/>
                </a:solidFill>
              </a:rPr>
              <a:t>🍐 To edit the type of question, go back to the "Ask Students a Question" in the Pear Deck sidebar.</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6" name="Google Shape;1256;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Yes, It's a computer., B: No, It's not a computer.,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70"/>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70"/>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70"/>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70"/>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
        <p:cNvGrpSpPr/>
        <p:nvPr/>
      </p:nvGrpSpPr>
      <p:grpSpPr>
        <a:xfrm>
          <a:off x="0" y="0"/>
          <a:ext cx="0" cy="0"/>
          <a:chOff x="0" y="0"/>
          <a:chExt cx="0" cy="0"/>
        </a:xfrm>
      </p:grpSpPr>
      <p:sp>
        <p:nvSpPr>
          <p:cNvPr id="61" name="Google Shape;61;p8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2" name="Google Shape;62;p8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3" name="Google Shape;63;p8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4" name="Google Shape;64;p8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8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sp>
        <p:nvSpPr>
          <p:cNvPr id="69" name="Google Shape;69;p8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0" name="Google Shape;70;p8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1" name="Google Shape;71;p8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8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4" name="Google Shape;74;p8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
        <p:cNvGrpSpPr/>
        <p:nvPr/>
      </p:nvGrpSpPr>
      <p:grpSpPr>
        <a:xfrm>
          <a:off x="0" y="0"/>
          <a:ext cx="0" cy="0"/>
          <a:chOff x="0" y="0"/>
          <a:chExt cx="0" cy="0"/>
        </a:xfrm>
      </p:grpSpPr>
      <p:sp>
        <p:nvSpPr>
          <p:cNvPr id="76" name="Google Shape;76;p8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8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8" name="Google Shape;78;p8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9" name="Google Shape;79;p8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0" name="Google Shape;80;p8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1"/>
        <p:cNvGrpSpPr/>
        <p:nvPr/>
      </p:nvGrpSpPr>
      <p:grpSpPr>
        <a:xfrm>
          <a:off x="0" y="0"/>
          <a:ext cx="0" cy="0"/>
          <a:chOff x="0" y="0"/>
          <a:chExt cx="0" cy="0"/>
        </a:xfrm>
      </p:grpSpPr>
      <p:sp>
        <p:nvSpPr>
          <p:cNvPr id="82" name="Google Shape;82;p8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3" name="Google Shape;83;p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4"/>
        <p:cNvGrpSpPr/>
        <p:nvPr/>
      </p:nvGrpSpPr>
      <p:grpSpPr>
        <a:xfrm>
          <a:off x="0" y="0"/>
          <a:ext cx="0" cy="0"/>
          <a:chOff x="0" y="0"/>
          <a:chExt cx="0" cy="0"/>
        </a:xfrm>
      </p:grpSpPr>
      <p:sp>
        <p:nvSpPr>
          <p:cNvPr id="85" name="Google Shape;85;p8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6" name="Google Shape;86;p8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87" name="Google Shape;87;p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71"/>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7" name="Google Shape;17;p71"/>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8" name="Google Shape;18;p71"/>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9" name="Google Shape;19;p71"/>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sp>
        <p:nvSpPr>
          <p:cNvPr id="21" name="Google Shape;21;p72"/>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2" name="Google Shape;22;p72"/>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3" name="Google Shape;23;p7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7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5" name="Google Shape;25;p7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7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73"/>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73"/>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30" name="Google Shape;30;p73"/>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31" name="Google Shape;31;p7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2" name="Google Shape;32;p73"/>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33" name="Google Shape;33;p73"/>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74"/>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36" name="Google Shape;36;p74"/>
          <p:cNvSpPr txBox="1">
            <a:spLocks noGrp="1"/>
          </p:cNvSpPr>
          <p:nvPr>
            <p:ph type="body" idx="1"/>
          </p:nvPr>
        </p:nvSpPr>
        <p:spPr>
          <a:xfrm>
            <a:off x="457200" y="1462350"/>
            <a:ext cx="4369500" cy="34416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sz="1800"/>
            </a:lvl1pPr>
            <a:lvl2pPr marL="914400" lvl="1" indent="-342900" algn="l">
              <a:lnSpc>
                <a:spcPct val="110000"/>
              </a:lnSpc>
              <a:spcBef>
                <a:spcPts val="600"/>
              </a:spcBef>
              <a:spcAft>
                <a:spcPts val="0"/>
              </a:spcAft>
              <a:buClr>
                <a:srgbClr val="741B47"/>
              </a:buClr>
              <a:buSzPts val="1800"/>
              <a:buChar char="▹"/>
              <a:defRPr sz="1800"/>
            </a:lvl2pPr>
            <a:lvl3pPr marL="1371600" lvl="2" indent="-342900" algn="l">
              <a:lnSpc>
                <a:spcPct val="110000"/>
              </a:lnSpc>
              <a:spcBef>
                <a:spcPts val="600"/>
              </a:spcBef>
              <a:spcAft>
                <a:spcPts val="0"/>
              </a:spcAft>
              <a:buClr>
                <a:srgbClr val="741B47"/>
              </a:buClr>
              <a:buSzPts val="1800"/>
              <a:buChar char="▹"/>
              <a:defRPr sz="1800"/>
            </a:lvl3pPr>
            <a:lvl4pPr marL="1828800" lvl="3" indent="-342900" algn="l">
              <a:lnSpc>
                <a:spcPct val="110000"/>
              </a:lnSpc>
              <a:spcBef>
                <a:spcPts val="600"/>
              </a:spcBef>
              <a:spcAft>
                <a:spcPts val="0"/>
              </a:spcAft>
              <a:buClr>
                <a:srgbClr val="741B47"/>
              </a:buClr>
              <a:buSzPts val="1800"/>
              <a:buChar char="▹"/>
              <a:defRPr sz="1800"/>
            </a:lvl4pPr>
            <a:lvl5pPr marL="2286000" lvl="4" indent="-342900" algn="l">
              <a:lnSpc>
                <a:spcPct val="110000"/>
              </a:lnSpc>
              <a:spcBef>
                <a:spcPts val="600"/>
              </a:spcBef>
              <a:spcAft>
                <a:spcPts val="0"/>
              </a:spcAft>
              <a:buClr>
                <a:srgbClr val="741B47"/>
              </a:buClr>
              <a:buSzPts val="1800"/>
              <a:buChar char="▹"/>
              <a:defRPr sz="1800"/>
            </a:lvl5pPr>
            <a:lvl6pPr marL="2743200" lvl="5" indent="-342900" algn="l">
              <a:lnSpc>
                <a:spcPct val="110000"/>
              </a:lnSpc>
              <a:spcBef>
                <a:spcPts val="600"/>
              </a:spcBef>
              <a:spcAft>
                <a:spcPts val="0"/>
              </a:spcAft>
              <a:buClr>
                <a:srgbClr val="741B47"/>
              </a:buClr>
              <a:buSzPts val="1800"/>
              <a:buChar char="▹"/>
              <a:defRPr sz="1800"/>
            </a:lvl6pPr>
            <a:lvl7pPr marL="3200400" lvl="6" indent="-342900" algn="l">
              <a:lnSpc>
                <a:spcPct val="110000"/>
              </a:lnSpc>
              <a:spcBef>
                <a:spcPts val="600"/>
              </a:spcBef>
              <a:spcAft>
                <a:spcPts val="0"/>
              </a:spcAft>
              <a:buClr>
                <a:srgbClr val="741B47"/>
              </a:buClr>
              <a:buSzPts val="1800"/>
              <a:buChar char="▹"/>
              <a:defRPr sz="1800"/>
            </a:lvl7pPr>
            <a:lvl8pPr marL="3657600" lvl="7" indent="-342900" algn="l">
              <a:lnSpc>
                <a:spcPct val="110000"/>
              </a:lnSpc>
              <a:spcBef>
                <a:spcPts val="600"/>
              </a:spcBef>
              <a:spcAft>
                <a:spcPts val="0"/>
              </a:spcAft>
              <a:buClr>
                <a:srgbClr val="741B47"/>
              </a:buClr>
              <a:buSzPts val="1800"/>
              <a:buChar char="▹"/>
              <a:defRPr sz="1800"/>
            </a:lvl8pPr>
            <a:lvl9pPr marL="4114800" lvl="8" indent="-342900" algn="l">
              <a:lnSpc>
                <a:spcPct val="110000"/>
              </a:lnSpc>
              <a:spcBef>
                <a:spcPts val="600"/>
              </a:spcBef>
              <a:spcAft>
                <a:spcPts val="0"/>
              </a:spcAft>
              <a:buClr>
                <a:srgbClr val="741B47"/>
              </a:buClr>
              <a:buSzPts val="1800"/>
              <a:buChar char="▹"/>
              <a:defRPr sz="1800"/>
            </a:lvl9pPr>
          </a:lstStyle>
          <a:p>
            <a:endParaRPr/>
          </a:p>
        </p:txBody>
      </p:sp>
      <p:sp>
        <p:nvSpPr>
          <p:cNvPr id="37" name="Google Shape;37;p74"/>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38" name="Google Shape;38;p74"/>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74"/>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40" name="Google Shape;40;p7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1" name="Google Shape;41;p7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2"/>
        <p:cNvGrpSpPr/>
        <p:nvPr/>
      </p:nvGrpSpPr>
      <p:grpSpPr>
        <a:xfrm>
          <a:off x="0" y="0"/>
          <a:ext cx="0" cy="0"/>
          <a:chOff x="0" y="0"/>
          <a:chExt cx="0" cy="0"/>
        </a:xfrm>
      </p:grpSpPr>
      <p:sp>
        <p:nvSpPr>
          <p:cNvPr id="43" name="Google Shape;43;p77"/>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7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7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7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7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7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5" name="Google Shape;55;p7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6" name="Google Shape;56;p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7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9" name="Google Shape;59;p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2.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69"/>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endParaRPr/>
          </a:p>
        </p:txBody>
      </p:sp>
      <p:sp>
        <p:nvSpPr>
          <p:cNvPr id="7" name="Google Shape;7;p69"/>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6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69"/>
          <p:cNvPicPr preferRelativeResize="0"/>
          <p:nvPr/>
        </p:nvPicPr>
        <p:blipFill rotWithShape="1">
          <a:blip r:embed="rId8">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7"/>
        <p:cNvGrpSpPr/>
        <p:nvPr/>
      </p:nvGrpSpPr>
      <p:grpSpPr>
        <a:xfrm>
          <a:off x="0" y="0"/>
          <a:ext cx="0" cy="0"/>
          <a:chOff x="0" y="0"/>
          <a:chExt cx="0" cy="0"/>
        </a:xfrm>
      </p:grpSpPr>
      <p:sp>
        <p:nvSpPr>
          <p:cNvPr id="48" name="Google Shape;48;p7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49" name="Google Shape;49;p7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0" name="Google Shape;50;p7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youtube.com/watch?v=GcDshWmhF4A" TargetMode="External"/><Relationship Id="rId7" Type="http://schemas.openxmlformats.org/officeDocument/2006/relationships/hyperlink" Target="http://dontchangethislink.peardeckmagic.zone?eyJ0eXBlIjoiZ29vZ2xlLXNsaWRlcy1hZGRvbi1yZXNwb25zZS1mb290ZXIiLCJsYXN0RWRpdGVkQnkiOiIxMTY0OTc3OTk2NTA5MDE2NjM5NzIiLCJwcmVzZW50YXRpb25JZCI6IjFjcjJ0WGphNGZvanhBZFRRNi0wR0VVeGhPdjhUVHNFM1NXTkdJOVJDN2JrIiwiY29udGVudElkIjoiY3VzdG9tLXJlc3BvbnNlLWVtYmVkZGVkV2Vic2l0ZSIsInNsaWRlSWQiOiJnNmYwY2Q2MmQ5Ml8xXzM4IiwiY29udGVudEluc3RhbmNlSWQiOiIxY3IydFhqYTRmb2p4QWRUUTYtMEdFVXhoT3Y4VFRzRTNTV05HSTlSQzdiay9lNmUyOWVkZi02Mjk0LTRmODctOWNjMy1mMzJmM2Y0NDkxNGYifQ==pearId=magic-pear-metadata-identifier"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hyperlink" Target="http://dontchangethislink.peardeckmagic.zone?eyJ0eXBlIjoiZW1iZWRkZWRXZWJzaXRlIiwiZHJhZ2dhYmxlcyI6W3siaWQiOiJkcmFnZ2FibGUwIiwidHlwZSI6Imljb24iLCJpY29uIjp7ImlkIjoiZGVmYXVsdC1jaXJjbGUifSwiY29sb3IiOiIjRDUxRDI4In1dLCJkcmFnZ2FibGVTaXplIjoxMi41NSwiZW1iZWRkYWJsZVVybCI6Imh0dHBzOi8vd3d3LnlvdXR1YmUuY29tL2VtYmVkL0djRHNoV21oRjRBIiwiYW5zd2VycyI6W119pearId=magic-pear-shape-identifier" TargetMode="Externa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hyperlink" Target="https://en.wikipedia.org/wiki/ENIAC"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jpg"/><Relationship Id="rId9"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IzNzY1NzM3MjYxMjIzNTc3ODciLCJwcmVzZW50YXRpb25JZCI6IjFjcjJ0WGphNGZvanhBZFRRNi0wR0VVeGhPdjhUVHNFM1NXTkdJOVJDN2JrIiwiY29udGVudElkIjoiY3VzdG9tLXJlc3BvbnNlLW11bHRpcGxlQ2hvaWNlIiwic2xpZGVJZCI6Imc2ZjBjZDYyZDkyXzFfMjQiLCJjb250ZW50SW5zdGFuY2VJZCI6IjFjcjJ0WGphNGZvanhBZFRRNi0wR0VVeGhPdjhUVHNFM1NXTkdJOVJDN2JrLzMyNDZhNGQ1LTBiYjMtNDExNS04NDg4LWRmN2Y3MDk5MjI5NCJ9pearId=magic-pear-metadata-identifier"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hyperlink" Target="https://tr.wikipedia.org/wiki/Intel_8008"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llcyIsIk5vIl19pearId=magic-pear-shape-identifier"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dontchangethislink.peardeckmagic.zone?eyJ0eXBlIjoiZ29vZ2xlLXNsaWRlcy1hZGRvbi1yZXNwb25zZS1mb290ZXIiLCJsYXN0RWRpdGVkQnkiOiIxMDIzNzY1NzM3MjYxMjIzNTc3ODciLCJwcmVzZW50YXRpb25JZCI6IjFjcjJ0WGphNGZvanhBZFRRNi0wR0VVeGhPdjhUVHNFM1NXTkdJOVJDN2JrIiwiY29udGVudElkIjoiY3VzdG9tLXJlc3BvbnNlLW11bHRpcGxlQ2hvaWNlIiwic2xpZGVJZCI6Imc3YzJmMmRlMjBkXzBfMCIsImNvbnRlbnRJbnN0YW5jZUlkIjoiMWNyMnRYamE0Zm9qeEFkVFE2LTBHRVV4aE92OFRUc0UzU1dOR0k5UkM3YmsvZjBlYjZkZTUtMzJjZC00NzQ5LTkzZDAtOGY5OWVkNGQ4M2RiIn0=pearId=magic-pear-metadata-identifier"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7.jpg"/></Relationships>
</file>

<file path=ppt/slides/_rels/slide34.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JBTSBpcyBmYXN0ZXIuIiwiTlZNZSBpcyBmYXN0ZXIuIl19pearId=magic-pear-shape-identifier" TargetMode="External"/><Relationship Id="rId7"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hyperlink" Target="http://dontchangethislink.peardeckmagic.zone?eyJ0eXBlIjoiZ29vZ2xlLXNsaWRlcy1hZGRvbi1yZXNwb25zZS1mb290ZXIiLCJsYXN0RWRpdGVkQnkiOiIxMTI1MzkyMDUxOTMxMTc5NTU3MjAiLCJwcmVzZW50YXRpb25JZCI6IjFjcjJ0WGphNGZvanhBZFRRNi0wR0VVeGhPdjhUVHNFM1NXTkdJOVJDN2JrIiwiY29udGVudElkIjoiY3VzdG9tLXJlc3BvbnNlLW11bHRpcGxlQ2hvaWNlIiwic2xpZGVJZCI6Imc3ZTE1MjZmNDFjXzI0XzYzIiwiY29udGVudEluc3RhbmNlSWQiOiIxY3IydFhqYTRmb2p4QWRUUTYtMEdFVXhoT3Y4VFRzRTNTV05HSTlSQzdiay83NTY3MDE1My0zOWNkLTQ5MGMtODdjOS1iMzk0MWJiZWQ0ZWMifQ==pearId=magic-pear-metadata-identifier" TargetMode="Externa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hyperlink" Target="https://www.youtube.com/watch?v=p3q5zWCw8J4"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56.jp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58.jpg"/></Relationships>
</file>

<file path=ppt/slides/_rels/slide39.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yZXNwb25zZS1mb290ZXIiLCJsYXN0RWRpdGVkQnkiOiIxMDIzNzY1NzM3MjYxMjIzNTc3ODciLCJwcmVzZW50YXRpb25JZCI6IjFjcjJ0WGphNGZvanhBZFRRNi0wR0VVeGhPdjhUVHNFM1NXTkdJOVJDN2JrIiwiY29udGVudElkIjoiY3VzdG9tLXJlc3BvbnNlLWZyZWVSZXNwb25zZS10ZXh0Iiwic2xpZGVJZCI6Imc2ZjBjZDYyZDkyXzJfMzEiLCJjb250ZW50SW5zdGFuY2VJZCI6IjFjcjJ0WGphNGZvanhBZFRRNi0wR0VVeGhPdjhUVHNFM1NXTkdJOVJDN2JrL2Q5ZDA3NDMxLTk2NTUtNDY5Yy04MjlmLTlhMGIxMTM4ZThjNyJ9pearId=magic-pear-metadata-identifier" TargetMode="External"/><Relationship Id="rId3" Type="http://schemas.openxmlformats.org/officeDocument/2006/relationships/image" Target="../media/image59.png"/><Relationship Id="rId7"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NvdWxkbid0IGZpbmlzaCIsIlVwIHRvIDMgaG91cnMiLCIzLTUgaG91cnMiLCJNb3JlIHRoYW4gNSBob3VycyIsIk1vcmUgdGhhbiA3IGhvdXJzIl19pearId=magic-pear-shape-identifier"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dontchangethislink.peardeckmagic.zone?eyJ0eXBlIjoiZ29vZ2xlLXNsaWRlcy1hZGRvbi1yZXNwb25zZS1mb290ZXIiLCJsYXN0RWRpdGVkQnkiOiIxMDIzNzY1NzM3MjYxMjIzNTc3ODciLCJwcmVzZW50YXRpb25JZCI6IjFjcjJ0WGphNGZvanhBZFRRNi0wR0VVeGhPdjhUVHNFM1NXTkdJOVJDN2JrIiwiY29udGVudElkIjoiY3VzdG9tLXJlc3BvbnNlLW11bHRpcGxlQ2hvaWNlIiwic2xpZGVJZCI6Imc3ZTE1MjZmNDFjXzI0XzEiLCJjb250ZW50SW5zdGFuY2VJZCI6IjFjcjJ0WGphNGZvanhBZFRRNi0wR0VVeGhPdjhUVHNFM1NXTkdJOVJDN2JrLzNkOTIzZjBhLTM1OTUtNGU5Yi1hNDlhLWI3M2UyZTgzZjA4YiJ9pearId=magic-pear-metadata-identifier" TargetMode="Externa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yZXNwb25zZS1mb290ZXIiLCJsYXN0RWRpdGVkQnkiOiIxMTI1MzkyMDUxOTMxMTc5NTU3MjAiLCJwcmVzZW50YXRpb25JZCI6IjFjcjJ0WGphNGZvanhBZFRRNi0wR0VVeGhPdjhUVHNFM1NXTkdJOVJDN2JrIiwiY29udGVudElkIjoiY3VzdG9tLXJlc3BvbnNlLW11bHRpcGxlQ2hvaWNlIiwic2xpZGVJZCI6Imc2ZjBjZDYyZDkyXzJfNTMiLCJjb250ZW50SW5zdGFuY2VJZCI6IjFjcjJ0WGphNGZvanhBZFRRNi0wR0VVeGhPdjhUVHNFM1NXTkdJOVJDN2JrLzk3NDFiNDg2LWE4ZmMtNGQ3ZC05NmRlLWYyNjNiYzdlZjczNyJ9pearId=magic-pear-metadata-identifier" TargetMode="External"/><Relationship Id="rId3" Type="http://schemas.openxmlformats.org/officeDocument/2006/relationships/image" Target="../media/image64.png"/><Relationship Id="rId7"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lOUFVUIERFVklDRSIsIk9VVFBVVCBERVZJQ0UiLCJCT1RIIElOUFVUIEFORCBPVVRQVVQgREVWSUNFIl19pearId=magic-pear-shape-identifier" TargetMode="External"/><Relationship Id="rId5" Type="http://schemas.openxmlformats.org/officeDocument/2006/relationships/image" Target="../media/image65.jpg"/><Relationship Id="rId4" Type="http://schemas.openxmlformats.org/officeDocument/2006/relationships/hyperlink" Target="http://www.youtube.com/watch?v=NOKJDCqvvMk"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hyperlink" Target="https://en.wikipedia.org/wiki/Firmware" TargetMode="External"/><Relationship Id="rId7"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hyperlink" Target="https://en.wikipedia.org/wiki/Operating_system" TargetMode="External"/><Relationship Id="rId5" Type="http://schemas.openxmlformats.org/officeDocument/2006/relationships/hyperlink" Target="https://en.wikipedia.org/wiki/Booting" TargetMode="External"/><Relationship Id="rId4" Type="http://schemas.openxmlformats.org/officeDocument/2006/relationships/hyperlink" Target="https://en.wikipedia.org/wiki/Computer_hardware"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hyperlink" Target="https://lms.clarusway.com/mod/lesson/view.php?id=4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hyperlink" Target="http://dontchangethislink.peardeckmagic.zone/?eyJ0eXBlIjoiZ29vZ2xlLXNsaWRlcy1hZGRvbi1yZXNwb25zZS1mb290ZXIiLCJsYXN0RWRpdGVkQnkiOiIxMTI1MzkyMDUxOTMxMTc5NTU3MjAiLCJwcmVzZW50YXRpb25JZCI6IjFjcjJ0WGphNGZvanhBZFRRNi0wR0VVeGhPdjhUVHNFM1NXTkdJOVJDN2JrIiwiY29udGVudElkIjoiY3VzdG9tLXJlc3BvbnNlLWZyZWVSZXNwb25zZS10ZXh0Iiwic2xpZGVJZCI6ImdhYjZkOWIwMmNmXzBfNzIiLCJjb250ZW50SW5zdGFuY2VJZCI6IjFjcjJ0WGphNGZvanhBZFRRNi0wR0VVeGhPdjhUVHNFM1NXTkdJOVJDN2JrLzMyYjllNzY0LTcyMWYtNDJjNS1iZTY1LWMzNzc5OTYyZDI4YyJ9pearId=magic-pear-metadata-identifier" TargetMode="Externa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jp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51.xml"/><Relationship Id="rId1" Type="http://schemas.openxmlformats.org/officeDocument/2006/relationships/slideLayout" Target="../slideLayouts/slideLayout5.xml"/><Relationship Id="rId5" Type="http://schemas.openxmlformats.org/officeDocument/2006/relationships/hyperlink" Target="http://dontchangethislink.peardeckmagic.zone/?eyJ0eXBlIjoiZ29vZ2xlLXNsaWRlcy1hZGRvbi1yZXNwb25zZS1mb290ZXIiLCJsYXN0RWRpdGVkQnkiOiIxMTI1MzkyMDUxOTMxMTc5NTU3MjAiLCJwcmVzZW50YXRpb25JZCI6IjFjcjJ0WGphNGZvanhBZFRRNi0wR0VVeGhPdjhUVHNFM1NXTkdJOVJDN2JrIiwiY29udGVudElkIjoiY3VzdG9tLXJlc3BvbnNlLWZyZWVSZXNwb25zZS10ZXh0Iiwic2xpZGVJZCI6ImdhYjZkOWIwMmNmXzBfNzIiLCJjb250ZW50SW5zdGFuY2VJZCI6IjFjcjJ0WGphNGZvanhBZFRRNi0wR0VVeGhPdjhUVHNFM1NXTkdJOVJDN2JrLzMyYjllNzY0LTcyMWYtNDJjNS1iZTY1LWMzNzc5OTYyZDI4YyJ9pearId=magic-pear-metadata-identifier" TargetMode="Externa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82.jp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hyperlink" Target="http://dontchangethislink.peardeckmagic.zone/?eyJ0eXBlIjoiZ29vZ2xlLXNsaWRlcy1hZGRvbi1yZXNwb25zZS1mb290ZXIiLCJsYXN0RWRpdGVkQnkiOiIxMTI1MzkyMDUxOTMxMTc5NTU3MjAiLCJwcmVzZW50YXRpb25JZCI6IjFjcjJ0WGphNGZvanhBZFRRNi0wR0VVeGhPdjhUVHNFM1NXTkdJOVJDN2JrIiwiY29udGVudElkIjoiY3VzdG9tLXJlc3BvbnNlLWZyZWVSZXNwb25zZS10ZXh0Iiwic2xpZGVJZCI6ImdhYjZkOWIwMmNmXzBfNjQiLCJjb250ZW50SW5zdGFuY2VJZCI6IjFjcjJ0WGphNGZvanhBZFRRNi0wR0VVeGhPdjhUVHNFM1NXTkdJOVJDN2JrLzhmNTU2ZGU4LTA0Y2EtNGI5Mi05MTdmLTg2NjkzYWZlNWFlNyJ9pearId=magic-pear-metadata-identifier" TargetMode="External"/><Relationship Id="rId5" Type="http://schemas.openxmlformats.org/officeDocument/2006/relationships/image" Target="../media/image75.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59.xml"/><Relationship Id="rId1" Type="http://schemas.openxmlformats.org/officeDocument/2006/relationships/slideLayout" Target="../slideLayouts/slideLayout5.xml"/><Relationship Id="rId5" Type="http://schemas.openxmlformats.org/officeDocument/2006/relationships/hyperlink" Target="http://dontchangethislink.peardeckmagic.zone/?eyJ0eXBlIjoiZ29vZ2xlLXNsaWRlcy1hZGRvbi1yZXNwb25zZS1mb290ZXIiLCJsYXN0RWRpdGVkQnkiOiIxMTI1MzkyMDUxOTMxMTc5NTU3MjAiLCJwcmVzZW50YXRpb25JZCI6IjFjcjJ0WGphNGZvanhBZFRRNi0wR0VVeGhPdjhUVHNFM1NXTkdJOVJDN2JrIiwiY29udGVudElkIjoiY3VzdG9tLXJlc3BvbnNlLWZyZWVSZXNwb25zZS10ZXh0Iiwic2xpZGVJZCI6ImdhYjZkOWIwMmNmXzBfMjgiLCJjb250ZW50SW5zdGFuY2VJZCI6IjFjcjJ0WGphNGZvanhBZFRRNi0wR0VVeGhPdjhUVHNFM1NXTkdJOVJDN2JrL2NhNGQxMWRjLTIxYmItNGE4OS1hNTlhLTZkNTAxZDkzYTI5YSJ9pearId=magic-pear-metadata-identifier" TargetMode="External"/><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hyperlink" Target="https://play.kahoot.it/v2/?quizId=ee86cec8-161f-46d6-9ee0-c432af7f88e1" TargetMode="External"/><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QxIiwic2xpZGVJZCI6Imc1YzJlMmVkYWMyXzBfNDEiLCJwcmVzZW50YXRpb25JZCI6IjFua2VEeGhoTEpNUVJ6ZGJMZlAxWUdaTXlYV3ZGbEg2emxSbElmNmhGZ1VrIiwidGVtcGxhdGVOYW1lIjoiRHJhZyB5b3VyIGRvdCB0byBob3cgeW914oCZcmUgZmVlbGluZyIsImxhc3RFZGl0ZWRCeSI6IjEwMjM3NjU3MzcyNjEyMjM1Nzc4NyIsImNvbnRlbnRJbnN0YW5jZUlkIjoiYjRiNDlhYWVlZjYyNGY2YWE3NTU1ZDcwOGM3ZGYxODUifQ==pearId=magic-pear-metadata-identifier" TargetMode="External"/><Relationship Id="rId3"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 Id="rId7"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IxMDIzNzY1NzM3MjYxMjIzNTc3ODciLCJwcmVzZW50YXRpb25JZCI6IjFjcjJ0WGphNGZvanhBZFRRNi0wR0VVeGhPdjhUVHNFM1NXTkdJOVJDN2JrIiwiY29udGVudElkIjoiY3VzdG9tLXJlc3BvbnNlLWZyZWVSZXNwb25zZS10ZXh0Iiwic2xpZGVJZCI6Imc3ZTE1MjZmNDFjXzI0XzEzIiwiY29udGVudEluc3RhbmNlSWQiOiIxY3IydFhqYTRmb2p4QWRUUTYtMEdFVXhoT3Y4VFRzRTNTV05HSTlSQzdiay85YTBiZTk5Zi04YzEwLTQ5YmYtOGFlNS00M2M4OWYwMGZmYjIifQ==pearId=magic-pear-metadata-identifier"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llcywgSXQncyBhIGNvbXB1dGVyLiIsIk5vLCBJdCdzIG5vdCBhIGNvbXB1dGVyLiJdfQ==pearId=magic-pear-shape-identifier"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hyperlink" Target="http://dontchangethislink.peardeckmagic.zone?eyJ0eXBlIjoiZ29vZ2xlLXNsaWRlcy1hZGRvbi1yZXNwb25zZS1mb290ZXIiLCJsYXN0RWRpdGVkQnkiOiIxMDIzNzY1NzM3MjYxMjIzNTc3ODciLCJwcmVzZW50YXRpb25JZCI6IjFjcjJ0WGphNGZvanhBZFRRNi0wR0VVeGhPdjhUVHNFM1NXTkdJOVJDN2JrIiwiY29udGVudElkIjoiY3VzdG9tLXJlc3BvbnNlLW11bHRpcGxlQ2hvaWNlIiwic2xpZGVJZCI6Imc2ZjBjZDYyZDkyXzFfMjQiLCJjb250ZW50SW5zdGFuY2VJZCI6IjFjcjJ0WGphNGZvanhBZFRRNi0wR0VVeGhPdjhUVHNFM1NXTkdJOVJDN2JrLzMyNDZhNGQ1LTBiYjMtNDExNS04NDg4LWRmN2Y3MDk5MjI5NCJ9pearId=magic-pear-metadata-identifier"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
          <p:cNvGrpSpPr/>
          <p:nvPr/>
        </p:nvGrpSpPr>
        <p:grpSpPr>
          <a:xfrm>
            <a:off x="5122427" y="668001"/>
            <a:ext cx="3841143" cy="3893303"/>
            <a:chOff x="5122427" y="668001"/>
            <a:chExt cx="3841143" cy="3893303"/>
          </a:xfrm>
        </p:grpSpPr>
        <p:grpSp>
          <p:nvGrpSpPr>
            <p:cNvPr id="93" name="Google Shape;93;p1"/>
            <p:cNvGrpSpPr/>
            <p:nvPr/>
          </p:nvGrpSpPr>
          <p:grpSpPr>
            <a:xfrm>
              <a:off x="5144045" y="893590"/>
              <a:ext cx="2833667" cy="2964311"/>
              <a:chOff x="3860721" y="1330073"/>
              <a:chExt cx="3544299" cy="3707706"/>
            </a:xfrm>
          </p:grpSpPr>
          <p:sp>
            <p:nvSpPr>
              <p:cNvPr id="94" name="Google Shape;94;p1"/>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95;p1"/>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 name="Google Shape;96;p1"/>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 name="Google Shape;97;p1"/>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98;p1"/>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1"/>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p1"/>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1"/>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02;p1"/>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103;p1"/>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p1"/>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105;p1"/>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1"/>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1"/>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08;p1"/>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p1"/>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1"/>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111;p1"/>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112;p1"/>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113;p1"/>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114;p1"/>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115;p1"/>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1"/>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1"/>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118;p1"/>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1"/>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1"/>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1"/>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1"/>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1"/>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1"/>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1"/>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1"/>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1"/>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1"/>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1"/>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1"/>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1"/>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1"/>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1"/>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1"/>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1"/>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1"/>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1"/>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1"/>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1"/>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1"/>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1"/>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1"/>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1"/>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1"/>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1"/>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1"/>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1"/>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1"/>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1"/>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1"/>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1"/>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1"/>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1"/>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1"/>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1"/>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1"/>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1"/>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1"/>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1"/>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1"/>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1"/>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1"/>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1"/>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1"/>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1"/>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1"/>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1"/>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1"/>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1"/>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1"/>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1"/>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1"/>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1"/>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1"/>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1"/>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1"/>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1"/>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1"/>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1"/>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1"/>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1"/>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1"/>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1"/>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1"/>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1"/>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1"/>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1"/>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1"/>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1"/>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1"/>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1"/>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1"/>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1"/>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1"/>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1"/>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1"/>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1"/>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1"/>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1"/>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1"/>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01" name="Google Shape;201;p1"/>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1"/>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1"/>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1"/>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1"/>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1"/>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1"/>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1"/>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1"/>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1"/>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1"/>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1"/>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1"/>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1"/>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1"/>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1"/>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1"/>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1"/>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1"/>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1"/>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1"/>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1"/>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1"/>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1"/>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1"/>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1"/>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1"/>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1"/>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1"/>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1"/>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1"/>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32" name="Google Shape;232;p1"/>
            <p:cNvGrpSpPr/>
            <p:nvPr/>
          </p:nvGrpSpPr>
          <p:grpSpPr>
            <a:xfrm flipH="1">
              <a:off x="5678143" y="1227582"/>
              <a:ext cx="345795" cy="1043508"/>
              <a:chOff x="5678143" y="1151382"/>
              <a:chExt cx="345795" cy="1043508"/>
            </a:xfrm>
          </p:grpSpPr>
          <p:sp>
            <p:nvSpPr>
              <p:cNvPr id="233" name="Google Shape;233;p1"/>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1"/>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1"/>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 name="Google Shape;236;p1"/>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 name="Google Shape;237;p1"/>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1"/>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1"/>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1"/>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1"/>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1"/>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1"/>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1"/>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1"/>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1"/>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1"/>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1"/>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1"/>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0" name="Google Shape;250;p1"/>
            <p:cNvGrpSpPr/>
            <p:nvPr/>
          </p:nvGrpSpPr>
          <p:grpSpPr>
            <a:xfrm>
              <a:off x="5122427" y="3292365"/>
              <a:ext cx="823270" cy="1268939"/>
              <a:chOff x="5490177" y="3555452"/>
              <a:chExt cx="823270" cy="1268939"/>
            </a:xfrm>
          </p:grpSpPr>
          <p:sp>
            <p:nvSpPr>
              <p:cNvPr id="251" name="Google Shape;251;p1"/>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1"/>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1"/>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p1"/>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255;p1"/>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1"/>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1"/>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1"/>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1"/>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1"/>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1"/>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1"/>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1"/>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1"/>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1"/>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1"/>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1"/>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1"/>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1"/>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1"/>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1"/>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1"/>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1"/>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1"/>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1"/>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1"/>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1"/>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1"/>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1"/>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1"/>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1"/>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2" name="Google Shape;282;p1"/>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1"/>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p1"/>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1"/>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 name="Google Shape;286;p1"/>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1"/>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1"/>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p1"/>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1"/>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p1"/>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p1"/>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1"/>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1"/>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1"/>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1"/>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p1"/>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1"/>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1"/>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1"/>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1"/>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1"/>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1"/>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1"/>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p1"/>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1"/>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1"/>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1"/>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1"/>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1"/>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1"/>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1"/>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1"/>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1"/>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1"/>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1"/>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1"/>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18" name="Google Shape;318;p1"/>
            <p:cNvGrpSpPr/>
            <p:nvPr/>
          </p:nvGrpSpPr>
          <p:grpSpPr>
            <a:xfrm>
              <a:off x="6544681" y="927100"/>
              <a:ext cx="264551" cy="200503"/>
              <a:chOff x="6621095" y="1452181"/>
              <a:chExt cx="330894" cy="250785"/>
            </a:xfrm>
          </p:grpSpPr>
          <p:sp>
            <p:nvSpPr>
              <p:cNvPr id="319" name="Google Shape;319;p1"/>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1"/>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294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1"/>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p1"/>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p1"/>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24" name="Google Shape;324;p1"/>
            <p:cNvGrpSpPr/>
            <p:nvPr/>
          </p:nvGrpSpPr>
          <p:grpSpPr>
            <a:xfrm>
              <a:off x="7210360" y="1314224"/>
              <a:ext cx="264551" cy="200503"/>
              <a:chOff x="6621095" y="1452181"/>
              <a:chExt cx="330894" cy="250785"/>
            </a:xfrm>
          </p:grpSpPr>
          <p:sp>
            <p:nvSpPr>
              <p:cNvPr id="325" name="Google Shape;325;p1"/>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1"/>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294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1"/>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 name="Google Shape;328;p1"/>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 name="Google Shape;329;p1"/>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30" name="Google Shape;330;p1"/>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1"/>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32" name="Google Shape;332;p1"/>
            <p:cNvGrpSpPr/>
            <p:nvPr/>
          </p:nvGrpSpPr>
          <p:grpSpPr>
            <a:xfrm flipH="1">
              <a:off x="8183211" y="2407472"/>
              <a:ext cx="780359" cy="1195999"/>
              <a:chOff x="3975528" y="3303922"/>
              <a:chExt cx="780359" cy="1195999"/>
            </a:xfrm>
          </p:grpSpPr>
          <p:sp>
            <p:nvSpPr>
              <p:cNvPr id="333" name="Google Shape;333;p1"/>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 name="Google Shape;334;p1"/>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1"/>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 name="Google Shape;336;p1"/>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 name="Google Shape;337;p1"/>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1"/>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p1"/>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p1"/>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p1"/>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1"/>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1"/>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1"/>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1"/>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1"/>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p1"/>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p1"/>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p1"/>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p1"/>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p1"/>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p1"/>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p1"/>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1"/>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p1"/>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1"/>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1"/>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1"/>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59" name="Google Shape;359;p1"/>
              <p:cNvGrpSpPr/>
              <p:nvPr/>
            </p:nvGrpSpPr>
            <p:grpSpPr>
              <a:xfrm flipH="1">
                <a:off x="4321768" y="3621401"/>
                <a:ext cx="239006" cy="181217"/>
                <a:chOff x="6621095" y="1452181"/>
                <a:chExt cx="330894" cy="250785"/>
              </a:xfrm>
            </p:grpSpPr>
            <p:sp>
              <p:nvSpPr>
                <p:cNvPr id="360" name="Google Shape;360;p1"/>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1"/>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294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1"/>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 name="Google Shape;363;p1"/>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 name="Google Shape;364;p1"/>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65" name="Google Shape;365;p1"/>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1"/>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67" name="Google Shape;367;p1"/>
          <p:cNvSpPr txBox="1">
            <a:spLocks noGrp="1"/>
          </p:cNvSpPr>
          <p:nvPr>
            <p:ph type="ctrTitle"/>
          </p:nvPr>
        </p:nvSpPr>
        <p:spPr>
          <a:xfrm>
            <a:off x="819200" y="1863600"/>
            <a:ext cx="49482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dirty="0" err="1">
                <a:solidFill>
                  <a:srgbClr val="741B47"/>
                </a:solidFill>
                <a:latin typeface="Raleway Thin"/>
                <a:ea typeface="Raleway Thin"/>
                <a:cs typeface="Raleway Thin"/>
                <a:sym typeface="Raleway Thin"/>
              </a:rPr>
              <a:t>Computer</a:t>
            </a:r>
            <a:r>
              <a:rPr lang="tr-TR" dirty="0">
                <a:solidFill>
                  <a:srgbClr val="741B47"/>
                </a:solidFill>
                <a:latin typeface="Raleway Thin"/>
                <a:ea typeface="Raleway Thin"/>
                <a:cs typeface="Raleway Thin"/>
                <a:sym typeface="Raleway Thin"/>
              </a:rPr>
              <a:t> </a:t>
            </a:r>
            <a:endParaRPr dirty="0">
              <a:solidFill>
                <a:srgbClr val="741B47"/>
              </a:solidFill>
              <a:latin typeface="Raleway Thin"/>
              <a:ea typeface="Raleway Thin"/>
              <a:cs typeface="Raleway Thin"/>
              <a:sym typeface="Raleway Thin"/>
            </a:endParaRPr>
          </a:p>
          <a:p>
            <a:pPr marL="0" lvl="0" indent="0" algn="l" rtl="0">
              <a:lnSpc>
                <a:spcPct val="90000"/>
              </a:lnSpc>
              <a:spcBef>
                <a:spcPts val="0"/>
              </a:spcBef>
              <a:spcAft>
                <a:spcPts val="0"/>
              </a:spcAft>
              <a:buSzPts val="4800"/>
              <a:buNone/>
            </a:pPr>
            <a:r>
              <a:rPr lang="tr-TR" dirty="0">
                <a:solidFill>
                  <a:srgbClr val="741B47"/>
                </a:solidFill>
                <a:latin typeface="Raleway Thin"/>
                <a:ea typeface="Raleway Thin"/>
                <a:cs typeface="Raleway Thin"/>
                <a:sym typeface="Raleway Thin"/>
              </a:rPr>
              <a:t>Fundamentals</a:t>
            </a:r>
            <a:endParaRPr dirty="0">
              <a:solidFill>
                <a:srgbClr val="741B47"/>
              </a:solidFill>
              <a:latin typeface="Raleway Thin"/>
              <a:ea typeface="Raleway Thin"/>
              <a:cs typeface="Raleway Thin"/>
              <a:sym typeface="Raleway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sp>
        <p:nvSpPr>
          <p:cNvPr id="438" name="Google Shape;438;p10"/>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10</a:t>
            </a:fld>
            <a:endParaRPr/>
          </a:p>
        </p:txBody>
      </p:sp>
      <p:sp>
        <p:nvSpPr>
          <p:cNvPr id="439" name="Google Shape;439;p10"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0" name="Google Shape;440;p10" descr="http://woodgears.ca/marbleadd&#10;A simulation of the machine: https://leloctai.tk/game/&#10;My marble adding machine in action.  It adds binary numbers." title="Marble adding machine">
            <a:hlinkClick r:id="rId3"/>
          </p:cNvPr>
          <p:cNvPicPr preferRelativeResize="0"/>
          <p:nvPr/>
        </p:nvPicPr>
        <p:blipFill rotWithShape="1">
          <a:blip r:embed="rId4">
            <a:alphaModFix/>
          </a:blip>
          <a:srcRect/>
          <a:stretch/>
        </p:blipFill>
        <p:spPr>
          <a:xfrm>
            <a:off x="2242351" y="800200"/>
            <a:ext cx="4659300" cy="3494475"/>
          </a:xfrm>
          <a:prstGeom prst="rect">
            <a:avLst/>
          </a:prstGeom>
          <a:noFill/>
          <a:ln>
            <a:noFill/>
          </a:ln>
        </p:spPr>
      </p:pic>
      <p:pic>
        <p:nvPicPr>
          <p:cNvPr id="441" name="Google Shape;441;p10">
            <a:hlinkClick r:id="rId5"/>
          </p:cNvPr>
          <p:cNvPicPr preferRelativeResize="0"/>
          <p:nvPr/>
        </p:nvPicPr>
        <p:blipFill rotWithShape="1">
          <a:blip r:embed="rId6">
            <a:alphaModFix/>
          </a:blip>
          <a:srcRect/>
          <a:stretch/>
        </p:blipFill>
        <p:spPr>
          <a:xfrm>
            <a:off x="0" y="4429125"/>
            <a:ext cx="9144000" cy="714375"/>
          </a:xfrm>
          <a:prstGeom prst="rect">
            <a:avLst/>
          </a:prstGeom>
          <a:noFill/>
          <a:ln>
            <a:noFill/>
          </a:ln>
        </p:spPr>
      </p:pic>
      <p:sp>
        <p:nvSpPr>
          <p:cNvPr id="442" name="Google Shape;442;p10">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10"/>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Computer</a:t>
            </a:r>
            <a:endParaRPr sz="4000">
              <a:solidFill>
                <a:srgbClr val="419DD3"/>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endParaRPr sz="4000">
              <a:solidFill>
                <a:srgbClr val="741B47"/>
              </a:solidFill>
              <a:latin typeface="Raleway Thin"/>
              <a:ea typeface="Raleway Thin"/>
              <a:cs typeface="Raleway Thin"/>
              <a:sym typeface="Raleway Thi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447"/>
        <p:cNvGrpSpPr/>
        <p:nvPr/>
      </p:nvGrpSpPr>
      <p:grpSpPr>
        <a:xfrm>
          <a:off x="0" y="0"/>
          <a:ext cx="0" cy="0"/>
          <a:chOff x="0" y="0"/>
          <a:chExt cx="0" cy="0"/>
        </a:xfrm>
      </p:grpSpPr>
      <p:sp>
        <p:nvSpPr>
          <p:cNvPr id="448" name="Google Shape;448;p1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Computer</a:t>
            </a:r>
            <a:endParaRPr sz="4000">
              <a:solidFill>
                <a:srgbClr val="419DD3"/>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endParaRPr sz="4000">
              <a:solidFill>
                <a:srgbClr val="741B47"/>
              </a:solidFill>
              <a:latin typeface="Raleway Thin"/>
              <a:ea typeface="Raleway Thin"/>
              <a:cs typeface="Raleway Thin"/>
              <a:sym typeface="Raleway Thin"/>
            </a:endParaRPr>
          </a:p>
        </p:txBody>
      </p:sp>
      <p:pic>
        <p:nvPicPr>
          <p:cNvPr id="449" name="Google Shape;449;p11"/>
          <p:cNvPicPr preferRelativeResize="0"/>
          <p:nvPr/>
        </p:nvPicPr>
        <p:blipFill rotWithShape="1">
          <a:blip r:embed="rId3">
            <a:alphaModFix/>
          </a:blip>
          <a:srcRect/>
          <a:stretch/>
        </p:blipFill>
        <p:spPr>
          <a:xfrm>
            <a:off x="2905450" y="684000"/>
            <a:ext cx="3581000" cy="4459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12"/>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12</a:t>
            </a:fld>
            <a:endParaRPr/>
          </a:p>
        </p:txBody>
      </p:sp>
      <p:sp>
        <p:nvSpPr>
          <p:cNvPr id="455" name="Google Shape;455;p12"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12"/>
          <p:cNvSpPr txBox="1"/>
          <p:nvPr/>
        </p:nvSpPr>
        <p:spPr>
          <a:xfrm>
            <a:off x="522950" y="864025"/>
            <a:ext cx="7953900" cy="16398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tr-TR" sz="1800" b="0" i="0" u="none" strike="noStrike" cap="none" dirty="0">
                <a:solidFill>
                  <a:srgbClr val="741B47"/>
                </a:solidFill>
                <a:highlight>
                  <a:srgbClr val="FFFFFF"/>
                </a:highlight>
                <a:latin typeface="Arial"/>
                <a:ea typeface="Arial"/>
                <a:cs typeface="Arial"/>
                <a:sym typeface="Arial"/>
              </a:rPr>
              <a:t>A </a:t>
            </a:r>
            <a:r>
              <a:rPr lang="tr-TR" sz="1800" b="0" i="0" u="none" strike="noStrike" cap="none" dirty="0" err="1">
                <a:solidFill>
                  <a:srgbClr val="741B47"/>
                </a:solidFill>
                <a:highlight>
                  <a:srgbClr val="FFFFFF"/>
                </a:highlight>
                <a:latin typeface="Arial"/>
                <a:ea typeface="Arial"/>
                <a:cs typeface="Arial"/>
                <a:sym typeface="Arial"/>
              </a:rPr>
              <a:t>computer</a:t>
            </a:r>
            <a:r>
              <a:rPr lang="tr-TR" sz="1800" b="0" i="0" u="none" strike="noStrike" cap="none" dirty="0">
                <a:solidFill>
                  <a:srgbClr val="741B47"/>
                </a:solidFill>
                <a:highlight>
                  <a:srgbClr val="FFFFFF"/>
                </a:highlight>
                <a:latin typeface="Arial"/>
                <a:ea typeface="Arial"/>
                <a:cs typeface="Arial"/>
                <a:sym typeface="Arial"/>
              </a:rPr>
              <a:t> is…</a:t>
            </a:r>
            <a:endParaRPr sz="1800" b="0" i="0" u="none" strike="noStrike" cap="none" dirty="0">
              <a:solidFill>
                <a:srgbClr val="741B47"/>
              </a:solidFill>
              <a:highlight>
                <a:srgbClr val="FFFFFF"/>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741B47"/>
              </a:solidFill>
              <a:highlight>
                <a:srgbClr val="FFFFFF"/>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r>
              <a:rPr lang="tr-TR" sz="1800" b="0" i="0" u="none" strike="noStrike" cap="none" dirty="0">
                <a:solidFill>
                  <a:srgbClr val="741B47"/>
                </a:solidFill>
                <a:highlight>
                  <a:srgbClr val="FFFFFF"/>
                </a:highlight>
                <a:latin typeface="Arial"/>
                <a:ea typeface="Arial"/>
                <a:cs typeface="Arial"/>
                <a:sym typeface="Arial"/>
              </a:rPr>
              <a:t>a </a:t>
            </a:r>
            <a:r>
              <a:rPr lang="tr-TR" sz="1800" b="0" i="0" u="none" strike="noStrike" cap="none" dirty="0" err="1">
                <a:solidFill>
                  <a:srgbClr val="741B47"/>
                </a:solidFill>
                <a:highlight>
                  <a:srgbClr val="FFFFFF"/>
                </a:highlight>
                <a:latin typeface="Arial"/>
                <a:ea typeface="Arial"/>
                <a:cs typeface="Arial"/>
                <a:sym typeface="Arial"/>
              </a:rPr>
              <a:t>device</a:t>
            </a:r>
            <a:r>
              <a:rPr lang="tr-TR" sz="1800" b="0" i="0" u="none" strike="noStrike" cap="none" dirty="0">
                <a:solidFill>
                  <a:srgbClr val="741B47"/>
                </a:solidFill>
                <a:highlight>
                  <a:srgbClr val="FFFFFF"/>
                </a:highlight>
                <a:latin typeface="Arial"/>
                <a:ea typeface="Arial"/>
                <a:cs typeface="Arial"/>
                <a:sym typeface="Arial"/>
              </a:rPr>
              <a:t> </a:t>
            </a:r>
            <a:r>
              <a:rPr lang="tr-TR" sz="1800" b="0" i="0" u="none" strike="noStrike" cap="none" dirty="0" err="1">
                <a:solidFill>
                  <a:srgbClr val="741B47"/>
                </a:solidFill>
                <a:highlight>
                  <a:srgbClr val="FFFFFF"/>
                </a:highlight>
                <a:latin typeface="Arial"/>
                <a:ea typeface="Arial"/>
                <a:cs typeface="Arial"/>
                <a:sym typeface="Arial"/>
              </a:rPr>
              <a:t>that</a:t>
            </a:r>
            <a:r>
              <a:rPr lang="tr-TR" sz="1800" b="0" i="0" u="none" strike="noStrike" cap="none" dirty="0">
                <a:solidFill>
                  <a:srgbClr val="741B47"/>
                </a:solidFill>
                <a:highlight>
                  <a:srgbClr val="FFFFFF"/>
                </a:highlight>
                <a:latin typeface="Arial"/>
                <a:ea typeface="Arial"/>
                <a:cs typeface="Arial"/>
                <a:sym typeface="Arial"/>
              </a:rPr>
              <a:t> </a:t>
            </a:r>
            <a:r>
              <a:rPr lang="tr-TR" sz="1800" b="0" i="0" u="none" strike="noStrike" cap="none" dirty="0" err="1">
                <a:solidFill>
                  <a:srgbClr val="741B47"/>
                </a:solidFill>
                <a:highlight>
                  <a:srgbClr val="FFFFFF"/>
                </a:highlight>
                <a:latin typeface="Arial"/>
                <a:ea typeface="Arial"/>
                <a:cs typeface="Arial"/>
                <a:sym typeface="Arial"/>
              </a:rPr>
              <a:t>accepts</a:t>
            </a:r>
            <a:r>
              <a:rPr lang="tr-TR" sz="1800" b="0" i="0" u="none" strike="noStrike" cap="none" dirty="0">
                <a:solidFill>
                  <a:srgbClr val="741B47"/>
                </a:solidFill>
                <a:highlight>
                  <a:srgbClr val="FFFFFF"/>
                </a:highlight>
                <a:latin typeface="Arial"/>
                <a:ea typeface="Arial"/>
                <a:cs typeface="Arial"/>
                <a:sym typeface="Arial"/>
              </a:rPr>
              <a:t> data </a:t>
            </a:r>
            <a:r>
              <a:rPr lang="tr-TR" sz="1800" b="0" i="0" u="none" strike="noStrike" cap="none" dirty="0" err="1">
                <a:solidFill>
                  <a:srgbClr val="741B47"/>
                </a:solidFill>
                <a:highlight>
                  <a:srgbClr val="FFFFFF"/>
                </a:highlight>
                <a:latin typeface="Arial"/>
                <a:ea typeface="Arial"/>
                <a:cs typeface="Arial"/>
                <a:sym typeface="Arial"/>
              </a:rPr>
              <a:t>or</a:t>
            </a:r>
            <a:r>
              <a:rPr lang="tr-TR" sz="1800" b="0" i="0" u="none" strike="noStrike" cap="none" dirty="0">
                <a:solidFill>
                  <a:srgbClr val="741B47"/>
                </a:solidFill>
                <a:highlight>
                  <a:srgbClr val="FFFFFF"/>
                </a:highlight>
                <a:latin typeface="Arial"/>
                <a:ea typeface="Arial"/>
                <a:cs typeface="Arial"/>
                <a:sym typeface="Arial"/>
              </a:rPr>
              <a:t> </a:t>
            </a:r>
            <a:r>
              <a:rPr lang="tr-TR" sz="1800" b="1" i="0" u="none" strike="noStrike" cap="none" dirty="0" err="1">
                <a:solidFill>
                  <a:srgbClr val="741B47"/>
                </a:solidFill>
                <a:highlight>
                  <a:srgbClr val="FFFFFF"/>
                </a:highlight>
                <a:latin typeface="Arial"/>
                <a:ea typeface="Arial"/>
                <a:cs typeface="Arial"/>
                <a:sym typeface="Arial"/>
              </a:rPr>
              <a:t>input</a:t>
            </a:r>
            <a:r>
              <a:rPr lang="tr-TR" sz="1800" b="0" i="0" u="none" strike="noStrike" cap="none" dirty="0">
                <a:solidFill>
                  <a:srgbClr val="741B47"/>
                </a:solidFill>
                <a:highlight>
                  <a:srgbClr val="FFFFFF"/>
                </a:highlight>
                <a:latin typeface="Arial"/>
                <a:ea typeface="Arial"/>
                <a:cs typeface="Arial"/>
                <a:sym typeface="Arial"/>
              </a:rPr>
              <a:t> </a:t>
            </a:r>
            <a:r>
              <a:rPr lang="tr-TR" sz="1800" b="0" i="0" u="none" strike="noStrike" cap="none" dirty="0" err="1">
                <a:solidFill>
                  <a:srgbClr val="741B47"/>
                </a:solidFill>
                <a:highlight>
                  <a:srgbClr val="FFFFFF"/>
                </a:highlight>
                <a:latin typeface="Arial"/>
                <a:ea typeface="Arial"/>
                <a:cs typeface="Arial"/>
                <a:sym typeface="Arial"/>
              </a:rPr>
              <a:t>and</a:t>
            </a:r>
            <a:r>
              <a:rPr lang="tr-TR" sz="1800" b="0" i="0" u="none" strike="noStrike" cap="none" dirty="0">
                <a:solidFill>
                  <a:srgbClr val="741B47"/>
                </a:solidFill>
                <a:highlight>
                  <a:srgbClr val="FFFFFF"/>
                </a:highlight>
                <a:latin typeface="Arial"/>
                <a:ea typeface="Arial"/>
                <a:cs typeface="Arial"/>
                <a:sym typeface="Arial"/>
              </a:rPr>
              <a:t> </a:t>
            </a:r>
            <a:r>
              <a:rPr lang="tr-TR" sz="1800" b="1" i="0" u="none" strike="noStrike" cap="none" dirty="0" err="1">
                <a:solidFill>
                  <a:srgbClr val="741B47"/>
                </a:solidFill>
                <a:highlight>
                  <a:srgbClr val="FFFFFF"/>
                </a:highlight>
                <a:latin typeface="Arial"/>
                <a:ea typeface="Arial"/>
                <a:cs typeface="Arial"/>
                <a:sym typeface="Arial"/>
              </a:rPr>
              <a:t>store</a:t>
            </a:r>
            <a:r>
              <a:rPr lang="tr-TR" sz="1800" b="1" i="0" u="none" strike="noStrike" cap="none" dirty="0">
                <a:solidFill>
                  <a:srgbClr val="741B47"/>
                </a:solidFill>
                <a:highlight>
                  <a:srgbClr val="FFFFFF"/>
                </a:highlight>
                <a:latin typeface="Arial"/>
                <a:ea typeface="Arial"/>
                <a:cs typeface="Arial"/>
                <a:sym typeface="Arial"/>
              </a:rPr>
              <a:t> </a:t>
            </a:r>
            <a:r>
              <a:rPr lang="tr-TR" sz="1800" b="0" i="0" u="none" strike="noStrike" cap="none" dirty="0">
                <a:solidFill>
                  <a:srgbClr val="741B47"/>
                </a:solidFill>
                <a:highlight>
                  <a:srgbClr val="FFFFFF"/>
                </a:highlight>
                <a:latin typeface="Arial"/>
                <a:ea typeface="Arial"/>
                <a:cs typeface="Arial"/>
                <a:sym typeface="Arial"/>
              </a:rPr>
              <a:t>it </a:t>
            </a:r>
            <a:r>
              <a:rPr lang="tr-TR" sz="1800" b="0" i="0" u="none" strike="noStrike" cap="none" dirty="0" err="1">
                <a:solidFill>
                  <a:srgbClr val="741B47"/>
                </a:solidFill>
                <a:highlight>
                  <a:srgbClr val="FFFFFF"/>
                </a:highlight>
                <a:latin typeface="Arial"/>
                <a:ea typeface="Arial"/>
                <a:cs typeface="Arial"/>
                <a:sym typeface="Arial"/>
              </a:rPr>
              <a:t>to</a:t>
            </a:r>
            <a:r>
              <a:rPr lang="tr-TR" sz="1800" b="0" i="0" u="none" strike="noStrike" cap="none" dirty="0">
                <a:solidFill>
                  <a:srgbClr val="741B47"/>
                </a:solidFill>
                <a:highlight>
                  <a:srgbClr val="FFFFFF"/>
                </a:highlight>
                <a:latin typeface="Arial"/>
                <a:ea typeface="Arial"/>
                <a:cs typeface="Arial"/>
                <a:sym typeface="Arial"/>
              </a:rPr>
              <a:t> </a:t>
            </a:r>
            <a:r>
              <a:rPr lang="tr-TR" sz="1800" b="0" i="0" u="none" strike="noStrike" cap="none" dirty="0" err="1">
                <a:solidFill>
                  <a:srgbClr val="741B47"/>
                </a:solidFill>
                <a:highlight>
                  <a:srgbClr val="FFFFFF"/>
                </a:highlight>
                <a:latin typeface="Arial"/>
                <a:ea typeface="Arial"/>
                <a:cs typeface="Arial"/>
                <a:sym typeface="Arial"/>
              </a:rPr>
              <a:t>somewhere</a:t>
            </a:r>
            <a:r>
              <a:rPr lang="tr-TR" sz="1800" b="0" i="0" u="none" strike="noStrike" cap="none" dirty="0">
                <a:solidFill>
                  <a:srgbClr val="741B47"/>
                </a:solidFill>
                <a:highlight>
                  <a:srgbClr val="FFFFFF"/>
                </a:highlight>
                <a:latin typeface="Arial"/>
                <a:ea typeface="Arial"/>
                <a:cs typeface="Arial"/>
                <a:sym typeface="Arial"/>
              </a:rPr>
              <a:t>. </a:t>
            </a:r>
            <a:r>
              <a:rPr lang="tr-TR" sz="1800" b="0" i="0" u="none" strike="noStrike" cap="none" dirty="0" err="1">
                <a:solidFill>
                  <a:srgbClr val="741B47"/>
                </a:solidFill>
                <a:highlight>
                  <a:srgbClr val="FFFFFF"/>
                </a:highlight>
                <a:latin typeface="Arial"/>
                <a:ea typeface="Arial"/>
                <a:cs typeface="Arial"/>
                <a:sym typeface="Arial"/>
              </a:rPr>
              <a:t>Then</a:t>
            </a:r>
            <a:r>
              <a:rPr lang="tr-TR" sz="1800" b="0" i="0" u="none" strike="noStrike" cap="none" dirty="0">
                <a:solidFill>
                  <a:srgbClr val="741B47"/>
                </a:solidFill>
                <a:highlight>
                  <a:srgbClr val="FFFFFF"/>
                </a:highlight>
                <a:latin typeface="Arial"/>
                <a:ea typeface="Arial"/>
                <a:cs typeface="Arial"/>
                <a:sym typeface="Arial"/>
              </a:rPr>
              <a:t>  </a:t>
            </a:r>
            <a:r>
              <a:rPr lang="tr-TR" sz="1800" b="1" i="0" u="none" strike="noStrike" cap="none" dirty="0" err="1">
                <a:solidFill>
                  <a:srgbClr val="741B47"/>
                </a:solidFill>
                <a:highlight>
                  <a:srgbClr val="FFFFFF"/>
                </a:highlight>
                <a:latin typeface="Arial"/>
                <a:ea typeface="Arial"/>
                <a:cs typeface="Arial"/>
                <a:sym typeface="Arial"/>
              </a:rPr>
              <a:t>processes</a:t>
            </a:r>
            <a:r>
              <a:rPr lang="tr-TR" sz="1800" b="0" i="0" u="none" strike="noStrike" cap="none" dirty="0">
                <a:solidFill>
                  <a:srgbClr val="741B47"/>
                </a:solidFill>
                <a:highlight>
                  <a:srgbClr val="FFFFFF"/>
                </a:highlight>
                <a:latin typeface="Arial"/>
                <a:ea typeface="Arial"/>
                <a:cs typeface="Arial"/>
                <a:sym typeface="Arial"/>
              </a:rPr>
              <a:t> </a:t>
            </a:r>
            <a:r>
              <a:rPr lang="tr-TR" sz="1800" b="0" i="0" u="none" strike="noStrike" cap="none" dirty="0" err="1">
                <a:solidFill>
                  <a:srgbClr val="741B47"/>
                </a:solidFill>
                <a:highlight>
                  <a:srgbClr val="FFFFFF"/>
                </a:highlight>
                <a:latin typeface="Arial"/>
                <a:ea typeface="Arial"/>
                <a:cs typeface="Arial"/>
                <a:sym typeface="Arial"/>
              </a:rPr>
              <a:t>this</a:t>
            </a:r>
            <a:r>
              <a:rPr lang="tr-TR" sz="1800" b="0" i="0" u="none" strike="noStrike" cap="none" dirty="0">
                <a:solidFill>
                  <a:srgbClr val="741B47"/>
                </a:solidFill>
                <a:highlight>
                  <a:srgbClr val="FFFFFF"/>
                </a:highlight>
                <a:latin typeface="Arial"/>
                <a:ea typeface="Arial"/>
                <a:cs typeface="Arial"/>
                <a:sym typeface="Arial"/>
              </a:rPr>
              <a:t> data in </a:t>
            </a:r>
            <a:r>
              <a:rPr lang="tr-TR" sz="1800" b="0" i="0" u="none" strike="noStrike" cap="none" dirty="0" err="1">
                <a:solidFill>
                  <a:srgbClr val="741B47"/>
                </a:solidFill>
                <a:highlight>
                  <a:srgbClr val="FFFFFF"/>
                </a:highlight>
                <a:latin typeface="Arial"/>
                <a:ea typeface="Arial"/>
                <a:cs typeface="Arial"/>
                <a:sym typeface="Arial"/>
              </a:rPr>
              <a:t>someway</a:t>
            </a:r>
            <a:r>
              <a:rPr lang="tr-TR" sz="1800" b="0" i="0" u="none" strike="noStrike" cap="none" dirty="0">
                <a:solidFill>
                  <a:srgbClr val="741B47"/>
                </a:solidFill>
                <a:highlight>
                  <a:srgbClr val="FFFFFF"/>
                </a:highlight>
                <a:latin typeface="Arial"/>
                <a:ea typeface="Arial"/>
                <a:cs typeface="Arial"/>
                <a:sym typeface="Arial"/>
              </a:rPr>
              <a:t> </a:t>
            </a:r>
            <a:r>
              <a:rPr lang="tr-TR" sz="1800" b="0" i="0" u="none" strike="noStrike" cap="none" dirty="0" err="1">
                <a:solidFill>
                  <a:srgbClr val="741B47"/>
                </a:solidFill>
                <a:highlight>
                  <a:srgbClr val="FFFFFF"/>
                </a:highlight>
                <a:latin typeface="Arial"/>
                <a:ea typeface="Arial"/>
                <a:cs typeface="Arial"/>
                <a:sym typeface="Arial"/>
              </a:rPr>
              <a:t>to</a:t>
            </a:r>
            <a:r>
              <a:rPr lang="tr-TR" sz="1800" b="0" i="0" u="none" strike="noStrike" cap="none" dirty="0">
                <a:solidFill>
                  <a:srgbClr val="741B47"/>
                </a:solidFill>
                <a:highlight>
                  <a:srgbClr val="FFFFFF"/>
                </a:highlight>
                <a:latin typeface="Arial"/>
                <a:ea typeface="Arial"/>
                <a:cs typeface="Arial"/>
                <a:sym typeface="Arial"/>
              </a:rPr>
              <a:t> </a:t>
            </a:r>
            <a:r>
              <a:rPr lang="tr-TR" sz="1800" b="0" i="0" u="none" strike="noStrike" cap="none" dirty="0" err="1">
                <a:solidFill>
                  <a:srgbClr val="741B47"/>
                </a:solidFill>
                <a:highlight>
                  <a:srgbClr val="FFFFFF"/>
                </a:highlight>
                <a:latin typeface="Arial"/>
                <a:ea typeface="Arial"/>
                <a:cs typeface="Arial"/>
                <a:sym typeface="Arial"/>
              </a:rPr>
              <a:t>automatically</a:t>
            </a:r>
            <a:r>
              <a:rPr lang="tr-TR" sz="1800" b="0" i="0" u="none" strike="noStrike" cap="none" dirty="0">
                <a:solidFill>
                  <a:srgbClr val="741B47"/>
                </a:solidFill>
                <a:highlight>
                  <a:srgbClr val="FFFFFF"/>
                </a:highlight>
                <a:latin typeface="Arial"/>
                <a:ea typeface="Arial"/>
                <a:cs typeface="Arial"/>
                <a:sym typeface="Arial"/>
              </a:rPr>
              <a:t> </a:t>
            </a:r>
            <a:r>
              <a:rPr lang="tr-TR" sz="1800" b="0" i="0" u="none" strike="noStrike" cap="none" dirty="0" err="1">
                <a:solidFill>
                  <a:srgbClr val="741B47"/>
                </a:solidFill>
                <a:highlight>
                  <a:srgbClr val="FFFFFF"/>
                </a:highlight>
                <a:latin typeface="Arial"/>
                <a:ea typeface="Arial"/>
                <a:cs typeface="Arial"/>
                <a:sym typeface="Arial"/>
              </a:rPr>
              <a:t>produce</a:t>
            </a:r>
            <a:r>
              <a:rPr lang="tr-TR" sz="1800" b="0" i="0" u="none" strike="noStrike" cap="none" dirty="0">
                <a:solidFill>
                  <a:srgbClr val="741B47"/>
                </a:solidFill>
                <a:highlight>
                  <a:srgbClr val="FFFFFF"/>
                </a:highlight>
                <a:latin typeface="Arial"/>
                <a:ea typeface="Arial"/>
                <a:cs typeface="Arial"/>
                <a:sym typeface="Arial"/>
              </a:rPr>
              <a:t> a </a:t>
            </a:r>
            <a:r>
              <a:rPr lang="tr-TR" sz="1800" b="1" i="0" u="none" strike="noStrike" cap="none" dirty="0" err="1">
                <a:solidFill>
                  <a:srgbClr val="741B47"/>
                </a:solidFill>
                <a:highlight>
                  <a:srgbClr val="FFFFFF"/>
                </a:highlight>
                <a:latin typeface="Arial"/>
                <a:ea typeface="Arial"/>
                <a:cs typeface="Arial"/>
                <a:sym typeface="Arial"/>
              </a:rPr>
              <a:t>result</a:t>
            </a:r>
            <a:r>
              <a:rPr lang="tr-TR" sz="1800" b="1" i="0" u="none" strike="noStrike" cap="none" dirty="0">
                <a:solidFill>
                  <a:srgbClr val="741B47"/>
                </a:solidFill>
                <a:highlight>
                  <a:srgbClr val="FFFFFF"/>
                </a:highlight>
                <a:latin typeface="Arial"/>
                <a:ea typeface="Arial"/>
                <a:cs typeface="Arial"/>
                <a:sym typeface="Arial"/>
              </a:rPr>
              <a:t> </a:t>
            </a:r>
            <a:r>
              <a:rPr lang="tr-TR" sz="1800" b="1" i="0" u="none" strike="noStrike" cap="none" dirty="0" err="1">
                <a:solidFill>
                  <a:srgbClr val="741B47"/>
                </a:solidFill>
                <a:highlight>
                  <a:srgbClr val="FFFFFF"/>
                </a:highlight>
                <a:latin typeface="Arial"/>
                <a:ea typeface="Arial"/>
                <a:cs typeface="Arial"/>
                <a:sym typeface="Arial"/>
              </a:rPr>
              <a:t>or</a:t>
            </a:r>
            <a:r>
              <a:rPr lang="tr-TR" sz="1800" b="1" i="0" u="none" strike="noStrike" cap="none" dirty="0">
                <a:solidFill>
                  <a:srgbClr val="741B47"/>
                </a:solidFill>
                <a:highlight>
                  <a:srgbClr val="FFFFFF"/>
                </a:highlight>
                <a:latin typeface="Arial"/>
                <a:ea typeface="Arial"/>
                <a:cs typeface="Arial"/>
                <a:sym typeface="Arial"/>
              </a:rPr>
              <a:t> </a:t>
            </a:r>
            <a:r>
              <a:rPr lang="tr-TR" sz="1800" b="1" i="0" u="none" strike="noStrike" cap="none" dirty="0" err="1">
                <a:solidFill>
                  <a:srgbClr val="741B47"/>
                </a:solidFill>
                <a:highlight>
                  <a:srgbClr val="FFFFFF"/>
                </a:highlight>
                <a:latin typeface="Arial"/>
                <a:ea typeface="Arial"/>
                <a:cs typeface="Arial"/>
                <a:sym typeface="Arial"/>
              </a:rPr>
              <a:t>output</a:t>
            </a:r>
            <a:r>
              <a:rPr lang="tr-TR" sz="1800" b="0" i="0" u="none" strike="noStrike" cap="none" dirty="0">
                <a:solidFill>
                  <a:srgbClr val="741B47"/>
                </a:solidFill>
                <a:highlight>
                  <a:srgbClr val="FFFFFF"/>
                </a:highlight>
                <a:latin typeface="Arial"/>
                <a:ea typeface="Arial"/>
                <a:cs typeface="Arial"/>
                <a:sym typeface="Arial"/>
              </a:rPr>
              <a:t>.</a:t>
            </a:r>
            <a:endParaRPr sz="1800" b="0" i="0" u="none" strike="noStrike" cap="none" dirty="0">
              <a:solidFill>
                <a:srgbClr val="741B47"/>
              </a:solidFill>
              <a:highlight>
                <a:srgbClr val="FFFFFF"/>
              </a:highlight>
              <a:latin typeface="Arial"/>
              <a:ea typeface="Arial"/>
              <a:cs typeface="Arial"/>
              <a:sym typeface="Arial"/>
            </a:endParaRPr>
          </a:p>
        </p:txBody>
      </p:sp>
      <p:pic>
        <p:nvPicPr>
          <p:cNvPr id="457" name="Google Shape;457;p12"/>
          <p:cNvPicPr preferRelativeResize="0"/>
          <p:nvPr/>
        </p:nvPicPr>
        <p:blipFill rotWithShape="1">
          <a:blip r:embed="rId3">
            <a:alphaModFix/>
          </a:blip>
          <a:srcRect l="3390" t="-7630" r="-3390" b="7630"/>
          <a:stretch/>
        </p:blipFill>
        <p:spPr>
          <a:xfrm>
            <a:off x="2748300" y="2503825"/>
            <a:ext cx="3598960" cy="2398700"/>
          </a:xfrm>
          <a:prstGeom prst="rect">
            <a:avLst/>
          </a:prstGeom>
          <a:noFill/>
          <a:ln>
            <a:noFill/>
          </a:ln>
        </p:spPr>
      </p:pic>
      <p:sp>
        <p:nvSpPr>
          <p:cNvPr id="458" name="Google Shape;458;p12"/>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Computer</a:t>
            </a:r>
            <a:endParaRPr sz="4000">
              <a:solidFill>
                <a:srgbClr val="419DD3"/>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endParaRPr sz="4000">
              <a:solidFill>
                <a:srgbClr val="741B47"/>
              </a:solidFill>
              <a:latin typeface="Raleway Thin"/>
              <a:ea typeface="Raleway Thin"/>
              <a:cs typeface="Raleway Thin"/>
              <a:sym typeface="Raleway Thi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13"/>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13</a:t>
            </a:fld>
            <a:endParaRPr/>
          </a:p>
        </p:txBody>
      </p:sp>
      <p:sp>
        <p:nvSpPr>
          <p:cNvPr id="464" name="Google Shape;464;p13"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13"/>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Computer</a:t>
            </a:r>
            <a:endParaRPr sz="4000">
              <a:solidFill>
                <a:srgbClr val="419DD3"/>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endParaRPr sz="4000">
              <a:solidFill>
                <a:srgbClr val="741B47"/>
              </a:solidFill>
              <a:latin typeface="Raleway Thin"/>
              <a:ea typeface="Raleway Thin"/>
              <a:cs typeface="Raleway Thin"/>
              <a:sym typeface="Raleway Thin"/>
            </a:endParaRPr>
          </a:p>
        </p:txBody>
      </p:sp>
      <p:sp>
        <p:nvSpPr>
          <p:cNvPr id="466" name="Google Shape;466;p13"/>
          <p:cNvSpPr txBox="1"/>
          <p:nvPr/>
        </p:nvSpPr>
        <p:spPr>
          <a:xfrm>
            <a:off x="5934684" y="1178229"/>
            <a:ext cx="1911674"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tr-TR" sz="1400" b="0" i="0" u="none" strike="noStrike" cap="none" dirty="0" err="1">
                <a:solidFill>
                  <a:srgbClr val="000000"/>
                </a:solidFill>
                <a:latin typeface="Arial"/>
                <a:ea typeface="Arial"/>
                <a:cs typeface="Arial"/>
                <a:sym typeface="Arial"/>
              </a:rPr>
              <a:t>Colossus</a:t>
            </a:r>
            <a:r>
              <a:rPr lang="tr-TR" sz="1400" b="0" i="0" u="none" strike="noStrike" cap="none" dirty="0">
                <a:solidFill>
                  <a:srgbClr val="000000"/>
                </a:solidFill>
                <a:latin typeface="Arial"/>
                <a:ea typeface="Arial"/>
                <a:cs typeface="Arial"/>
                <a:sym typeface="Arial"/>
              </a:rPr>
              <a:t> </a:t>
            </a:r>
            <a:r>
              <a:rPr lang="tr-TR" sz="1400" b="0" i="0" u="none" strike="noStrike" cap="none" dirty="0" err="1">
                <a:solidFill>
                  <a:srgbClr val="000000"/>
                </a:solidFill>
                <a:latin typeface="Arial"/>
                <a:ea typeface="Arial"/>
                <a:cs typeface="Arial"/>
                <a:sym typeface="Arial"/>
              </a:rPr>
              <a:t>computer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202122"/>
              </a:solidFill>
              <a:latin typeface="Arial"/>
              <a:ea typeface="Arial"/>
              <a:cs typeface="Arial"/>
              <a:sym typeface="Arial"/>
            </a:endParaRPr>
          </a:p>
          <a:p>
            <a:pPr marL="0" marR="0" lvl="0" indent="0" algn="l" rtl="0">
              <a:lnSpc>
                <a:spcPct val="100000"/>
              </a:lnSpc>
              <a:spcBef>
                <a:spcPts val="0"/>
              </a:spcBef>
              <a:spcAft>
                <a:spcPts val="0"/>
              </a:spcAft>
              <a:buNone/>
            </a:pPr>
            <a:r>
              <a:rPr lang="tr-TR" sz="1400" b="0" i="0" u="none" strike="noStrike" cap="none" dirty="0">
                <a:solidFill>
                  <a:srgbClr val="202122"/>
                </a:solidFill>
                <a:latin typeface="Arial"/>
                <a:ea typeface="Arial"/>
                <a:cs typeface="Arial"/>
                <a:sym typeface="Arial"/>
              </a:rPr>
              <a:t>1943 - 1945</a:t>
            </a:r>
            <a:endParaRPr dirty="0"/>
          </a:p>
        </p:txBody>
      </p:sp>
      <p:pic>
        <p:nvPicPr>
          <p:cNvPr id="467" name="Google Shape;467;p13"/>
          <p:cNvPicPr preferRelativeResize="0"/>
          <p:nvPr/>
        </p:nvPicPr>
        <p:blipFill rotWithShape="1">
          <a:blip r:embed="rId3">
            <a:alphaModFix/>
          </a:blip>
          <a:srcRect/>
          <a:stretch/>
        </p:blipFill>
        <p:spPr>
          <a:xfrm>
            <a:off x="567162" y="1178229"/>
            <a:ext cx="5047852" cy="336687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14"/>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14</a:t>
            </a:fld>
            <a:endParaRPr/>
          </a:p>
        </p:txBody>
      </p:sp>
      <p:sp>
        <p:nvSpPr>
          <p:cNvPr id="473" name="Google Shape;473;p14"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4"/>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Computer</a:t>
            </a:r>
            <a:endParaRPr sz="4000">
              <a:solidFill>
                <a:srgbClr val="419DD3"/>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endParaRPr sz="4000">
              <a:solidFill>
                <a:srgbClr val="741B47"/>
              </a:solidFill>
              <a:latin typeface="Raleway Thin"/>
              <a:ea typeface="Raleway Thin"/>
              <a:cs typeface="Raleway Thin"/>
              <a:sym typeface="Raleway Thin"/>
            </a:endParaRPr>
          </a:p>
        </p:txBody>
      </p:sp>
      <p:pic>
        <p:nvPicPr>
          <p:cNvPr id="475" name="Google Shape;475;p14"/>
          <p:cNvPicPr preferRelativeResize="0"/>
          <p:nvPr/>
        </p:nvPicPr>
        <p:blipFill rotWithShape="1">
          <a:blip r:embed="rId3">
            <a:alphaModFix/>
          </a:blip>
          <a:srcRect/>
          <a:stretch/>
        </p:blipFill>
        <p:spPr>
          <a:xfrm>
            <a:off x="601118" y="882393"/>
            <a:ext cx="4865407" cy="3718782"/>
          </a:xfrm>
          <a:prstGeom prst="rect">
            <a:avLst/>
          </a:prstGeom>
          <a:noFill/>
          <a:ln>
            <a:noFill/>
          </a:ln>
        </p:spPr>
      </p:pic>
      <p:sp>
        <p:nvSpPr>
          <p:cNvPr id="476" name="Google Shape;476;p14"/>
          <p:cNvSpPr txBox="1"/>
          <p:nvPr/>
        </p:nvSpPr>
        <p:spPr>
          <a:xfrm>
            <a:off x="5840555" y="882393"/>
            <a:ext cx="2974672"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tr-TR" sz="1400" b="0" i="0" u="sng" strike="noStrike" cap="none" dirty="0">
                <a:solidFill>
                  <a:srgbClr val="3366CC"/>
                </a:solidFill>
                <a:latin typeface="Arial"/>
                <a:ea typeface="Arial"/>
                <a:cs typeface="Arial"/>
                <a:sym typeface="Arial"/>
                <a:hlinkClick r:id="rId4">
                  <a:extLst>
                    <a:ext uri="{A12FA001-AC4F-418D-AE19-62706E023703}">
                      <ahyp:hlinkClr xmlns:ahyp="http://schemas.microsoft.com/office/drawing/2018/hyperlinkcolor" val="tx"/>
                    </a:ext>
                  </a:extLst>
                </a:hlinkClick>
              </a:rPr>
              <a:t>ENIAC</a:t>
            </a:r>
            <a:r>
              <a:rPr lang="tr-TR" sz="1400" b="0" i="0" u="none" strike="noStrike" cap="none" dirty="0">
                <a:solidFill>
                  <a:srgbClr val="202122"/>
                </a:solidFill>
                <a:latin typeface="Arial"/>
                <a:ea typeface="Arial"/>
                <a:cs typeface="Arial"/>
                <a:sym typeface="Arial"/>
              </a:rPr>
              <a:t> (Electronic </a:t>
            </a:r>
            <a:r>
              <a:rPr lang="tr-TR" sz="1400" b="0" i="0" u="none" strike="noStrike" cap="none" dirty="0" err="1">
                <a:solidFill>
                  <a:srgbClr val="202122"/>
                </a:solidFill>
                <a:latin typeface="Arial"/>
                <a:ea typeface="Arial"/>
                <a:cs typeface="Arial"/>
                <a:sym typeface="Arial"/>
              </a:rPr>
              <a:t>Numerical</a:t>
            </a:r>
            <a:r>
              <a:rPr lang="tr-TR" sz="1400" b="0" i="0" u="none" strike="noStrike" cap="none" dirty="0">
                <a:solidFill>
                  <a:srgbClr val="202122"/>
                </a:solidFill>
                <a:latin typeface="Arial"/>
                <a:ea typeface="Arial"/>
                <a:cs typeface="Arial"/>
                <a:sym typeface="Arial"/>
              </a:rPr>
              <a:t> </a:t>
            </a:r>
            <a:r>
              <a:rPr lang="tr-TR" sz="1400" b="0" i="0" u="none" strike="noStrike" cap="none" dirty="0" err="1">
                <a:solidFill>
                  <a:srgbClr val="202122"/>
                </a:solidFill>
                <a:latin typeface="Arial"/>
                <a:ea typeface="Arial"/>
                <a:cs typeface="Arial"/>
                <a:sym typeface="Arial"/>
              </a:rPr>
              <a:t>Integrator</a:t>
            </a:r>
            <a:r>
              <a:rPr lang="tr-TR" sz="1400" b="0" i="0" u="none" strike="noStrike" cap="none" dirty="0">
                <a:solidFill>
                  <a:srgbClr val="202122"/>
                </a:solidFill>
                <a:latin typeface="Arial"/>
                <a:ea typeface="Arial"/>
                <a:cs typeface="Arial"/>
                <a:sym typeface="Arial"/>
              </a:rPr>
              <a:t> </a:t>
            </a:r>
            <a:r>
              <a:rPr lang="tr-TR" sz="1400" b="0" i="0" u="none" strike="noStrike" cap="none" dirty="0" err="1">
                <a:solidFill>
                  <a:srgbClr val="202122"/>
                </a:solidFill>
                <a:latin typeface="Arial"/>
                <a:ea typeface="Arial"/>
                <a:cs typeface="Arial"/>
                <a:sym typeface="Arial"/>
              </a:rPr>
              <a:t>And</a:t>
            </a:r>
            <a:r>
              <a:rPr lang="tr-TR" sz="1400" b="0" i="0" u="none" strike="noStrike" cap="none" dirty="0">
                <a:solidFill>
                  <a:srgbClr val="202122"/>
                </a:solidFill>
                <a:latin typeface="Arial"/>
                <a:ea typeface="Arial"/>
                <a:cs typeface="Arial"/>
                <a:sym typeface="Arial"/>
              </a:rPr>
              <a:t> </a:t>
            </a:r>
            <a:r>
              <a:rPr lang="tr-TR" sz="1400" b="0" i="0" u="none" strike="noStrike" cap="none" dirty="0" err="1">
                <a:solidFill>
                  <a:srgbClr val="202122"/>
                </a:solidFill>
                <a:latin typeface="Arial"/>
                <a:ea typeface="Arial"/>
                <a:cs typeface="Arial"/>
                <a:sym typeface="Arial"/>
              </a:rPr>
              <a:t>Computer</a:t>
            </a:r>
            <a:r>
              <a:rPr lang="tr-TR" sz="1400" b="0" i="0" u="none" strike="noStrike" cap="none" dirty="0">
                <a:solidFill>
                  <a:srgbClr val="202122"/>
                </a:solidFill>
                <a:latin typeface="Arial"/>
                <a:ea typeface="Arial"/>
                <a:cs typeface="Arial"/>
                <a:sym typeface="Arial"/>
              </a:rPr>
              <a:t>)</a:t>
            </a:r>
            <a:endParaRPr sz="1400" b="0" i="0" u="none" strike="noStrike" cap="none" dirty="0">
              <a:solidFill>
                <a:srgbClr val="202122"/>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202122"/>
              </a:solidFill>
              <a:latin typeface="Arial"/>
              <a:ea typeface="Arial"/>
              <a:cs typeface="Arial"/>
              <a:sym typeface="Arial"/>
            </a:endParaRPr>
          </a:p>
          <a:p>
            <a:pPr marL="0" marR="0" lvl="0" indent="0" algn="l" rtl="0">
              <a:lnSpc>
                <a:spcPct val="100000"/>
              </a:lnSpc>
              <a:spcBef>
                <a:spcPts val="0"/>
              </a:spcBef>
              <a:spcAft>
                <a:spcPts val="0"/>
              </a:spcAft>
              <a:buNone/>
            </a:pPr>
            <a:r>
              <a:rPr lang="tr-TR" sz="1400" b="0" i="0" u="none" strike="noStrike" cap="none" dirty="0">
                <a:solidFill>
                  <a:srgbClr val="202122"/>
                </a:solidFill>
                <a:latin typeface="Arial"/>
                <a:ea typeface="Arial"/>
                <a:cs typeface="Arial"/>
                <a:sym typeface="Arial"/>
              </a:rPr>
              <a:t>1955</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ayt Numarası Yer Tutucusu 2">
            <a:extLst>
              <a:ext uri="{FF2B5EF4-FFF2-40B4-BE49-F238E27FC236}">
                <a16:creationId xmlns:a16="http://schemas.microsoft.com/office/drawing/2014/main" id="{754C88F9-E607-698F-FE32-546E66300D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15</a:t>
            </a:fld>
            <a:endParaRPr lang="tr-TR"/>
          </a:p>
        </p:txBody>
      </p:sp>
      <p:pic>
        <p:nvPicPr>
          <p:cNvPr id="5" name="Resim 4">
            <a:extLst>
              <a:ext uri="{FF2B5EF4-FFF2-40B4-BE49-F238E27FC236}">
                <a16:creationId xmlns:a16="http://schemas.microsoft.com/office/drawing/2014/main" id="{E064F657-0D18-6DD6-A68A-7E8C23459905}"/>
              </a:ext>
            </a:extLst>
          </p:cNvPr>
          <p:cNvPicPr>
            <a:picLocks noChangeAspect="1"/>
          </p:cNvPicPr>
          <p:nvPr/>
        </p:nvPicPr>
        <p:blipFill>
          <a:blip r:embed="rId2"/>
          <a:stretch>
            <a:fillRect/>
          </a:stretch>
        </p:blipFill>
        <p:spPr>
          <a:xfrm>
            <a:off x="423028" y="819637"/>
            <a:ext cx="7940466" cy="3268616"/>
          </a:xfrm>
          <a:prstGeom prst="rect">
            <a:avLst/>
          </a:prstGeom>
        </p:spPr>
      </p:pic>
    </p:spTree>
    <p:extLst>
      <p:ext uri="{BB962C8B-B14F-4D97-AF65-F5344CB8AC3E}">
        <p14:creationId xmlns:p14="http://schemas.microsoft.com/office/powerpoint/2010/main" val="418848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5"/>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16</a:t>
            </a:fld>
            <a:endParaRPr/>
          </a:p>
        </p:txBody>
      </p:sp>
      <p:sp>
        <p:nvSpPr>
          <p:cNvPr id="482" name="Google Shape;482;p15"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Computer</a:t>
            </a:r>
            <a:endParaRPr sz="4000">
              <a:solidFill>
                <a:srgbClr val="419DD3"/>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endParaRPr sz="4000">
              <a:solidFill>
                <a:srgbClr val="741B47"/>
              </a:solidFill>
              <a:latin typeface="Raleway Thin"/>
              <a:ea typeface="Raleway Thin"/>
              <a:cs typeface="Raleway Thin"/>
              <a:sym typeface="Raleway Thin"/>
            </a:endParaRPr>
          </a:p>
        </p:txBody>
      </p:sp>
      <p:pic>
        <p:nvPicPr>
          <p:cNvPr id="484" name="Google Shape;484;p15"/>
          <p:cNvPicPr preferRelativeResize="0"/>
          <p:nvPr/>
        </p:nvPicPr>
        <p:blipFill rotWithShape="1">
          <a:blip r:embed="rId3">
            <a:alphaModFix/>
          </a:blip>
          <a:srcRect/>
          <a:stretch/>
        </p:blipFill>
        <p:spPr>
          <a:xfrm>
            <a:off x="109071" y="1071723"/>
            <a:ext cx="2060221" cy="1914365"/>
          </a:xfrm>
          <a:prstGeom prst="rect">
            <a:avLst/>
          </a:prstGeom>
          <a:noFill/>
          <a:ln>
            <a:noFill/>
          </a:ln>
        </p:spPr>
      </p:pic>
      <p:pic>
        <p:nvPicPr>
          <p:cNvPr id="485" name="Google Shape;485;p15"/>
          <p:cNvPicPr preferRelativeResize="0"/>
          <p:nvPr/>
        </p:nvPicPr>
        <p:blipFill rotWithShape="1">
          <a:blip r:embed="rId4">
            <a:alphaModFix/>
          </a:blip>
          <a:srcRect/>
          <a:stretch/>
        </p:blipFill>
        <p:spPr>
          <a:xfrm>
            <a:off x="6329558" y="272528"/>
            <a:ext cx="2287342" cy="2287342"/>
          </a:xfrm>
          <a:prstGeom prst="rect">
            <a:avLst/>
          </a:prstGeom>
          <a:noFill/>
          <a:ln>
            <a:noFill/>
          </a:ln>
        </p:spPr>
      </p:pic>
      <p:pic>
        <p:nvPicPr>
          <p:cNvPr id="486" name="Google Shape;486;p15"/>
          <p:cNvPicPr preferRelativeResize="0"/>
          <p:nvPr/>
        </p:nvPicPr>
        <p:blipFill rotWithShape="1">
          <a:blip r:embed="rId5">
            <a:alphaModFix/>
          </a:blip>
          <a:srcRect/>
          <a:stretch/>
        </p:blipFill>
        <p:spPr>
          <a:xfrm>
            <a:off x="1631363" y="982982"/>
            <a:ext cx="3626250" cy="2039356"/>
          </a:xfrm>
          <a:prstGeom prst="rect">
            <a:avLst/>
          </a:prstGeom>
          <a:noFill/>
          <a:ln>
            <a:noFill/>
          </a:ln>
        </p:spPr>
      </p:pic>
      <p:pic>
        <p:nvPicPr>
          <p:cNvPr id="487" name="Google Shape;487;p15"/>
          <p:cNvPicPr preferRelativeResize="0"/>
          <p:nvPr/>
        </p:nvPicPr>
        <p:blipFill rotWithShape="1">
          <a:blip r:embed="rId6">
            <a:alphaModFix/>
          </a:blip>
          <a:srcRect l="37159" t="11408" r="37784" b="16364"/>
          <a:stretch/>
        </p:blipFill>
        <p:spPr>
          <a:xfrm>
            <a:off x="4981363" y="230496"/>
            <a:ext cx="1430898" cy="2320151"/>
          </a:xfrm>
          <a:prstGeom prst="rect">
            <a:avLst/>
          </a:prstGeom>
          <a:noFill/>
          <a:ln>
            <a:noFill/>
          </a:ln>
        </p:spPr>
      </p:pic>
      <p:pic>
        <p:nvPicPr>
          <p:cNvPr id="488" name="Google Shape;488;p15"/>
          <p:cNvPicPr preferRelativeResize="0"/>
          <p:nvPr/>
        </p:nvPicPr>
        <p:blipFill rotWithShape="1">
          <a:blip r:embed="rId7">
            <a:alphaModFix/>
          </a:blip>
          <a:srcRect l="5670" t="10696" r="19299" b="8849"/>
          <a:stretch/>
        </p:blipFill>
        <p:spPr>
          <a:xfrm>
            <a:off x="3356867" y="2877015"/>
            <a:ext cx="2773746" cy="2104105"/>
          </a:xfrm>
          <a:prstGeom prst="rect">
            <a:avLst/>
          </a:prstGeom>
          <a:noFill/>
          <a:ln>
            <a:noFill/>
          </a:ln>
        </p:spPr>
      </p:pic>
      <p:pic>
        <p:nvPicPr>
          <p:cNvPr id="489" name="Google Shape;489;p15"/>
          <p:cNvPicPr preferRelativeResize="0"/>
          <p:nvPr/>
        </p:nvPicPr>
        <p:blipFill rotWithShape="1">
          <a:blip r:embed="rId8">
            <a:alphaModFix/>
          </a:blip>
          <a:srcRect/>
          <a:stretch/>
        </p:blipFill>
        <p:spPr>
          <a:xfrm>
            <a:off x="408964" y="3074829"/>
            <a:ext cx="1847406" cy="1589146"/>
          </a:xfrm>
          <a:prstGeom prst="rect">
            <a:avLst/>
          </a:prstGeom>
          <a:noFill/>
          <a:ln>
            <a:noFill/>
          </a:ln>
        </p:spPr>
      </p:pic>
      <p:pic>
        <p:nvPicPr>
          <p:cNvPr id="490" name="Google Shape;490;p15"/>
          <p:cNvPicPr preferRelativeResize="0"/>
          <p:nvPr/>
        </p:nvPicPr>
        <p:blipFill rotWithShape="1">
          <a:blip r:embed="rId9">
            <a:alphaModFix/>
          </a:blip>
          <a:srcRect l="23856" t="8137" r="24829" b="9641"/>
          <a:stretch/>
        </p:blipFill>
        <p:spPr>
          <a:xfrm>
            <a:off x="6459949" y="2801975"/>
            <a:ext cx="2287342" cy="21348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1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17</a:t>
            </a:fld>
            <a:endParaRPr/>
          </a:p>
        </p:txBody>
      </p:sp>
      <p:sp>
        <p:nvSpPr>
          <p:cNvPr id="496" name="Google Shape;496;p16" descr="Image result for a simple html document"/>
          <p:cNvSpPr/>
          <p:nvPr/>
        </p:nvSpPr>
        <p:spPr>
          <a:xfrm>
            <a:off x="2261980" y="1220124"/>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6">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Computer</a:t>
            </a:r>
            <a:endParaRPr sz="4000">
              <a:solidFill>
                <a:srgbClr val="419DD3"/>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endParaRPr sz="4000">
              <a:solidFill>
                <a:srgbClr val="741B47"/>
              </a:solidFill>
              <a:latin typeface="Raleway Thin"/>
              <a:ea typeface="Raleway Thin"/>
              <a:cs typeface="Raleway Thin"/>
              <a:sym typeface="Raleway Thin"/>
            </a:endParaRPr>
          </a:p>
        </p:txBody>
      </p:sp>
      <p:pic>
        <p:nvPicPr>
          <p:cNvPr id="499" name="Google Shape;499;p16"/>
          <p:cNvPicPr preferRelativeResize="0"/>
          <p:nvPr/>
        </p:nvPicPr>
        <p:blipFill rotWithShape="1">
          <a:blip r:embed="rId4">
            <a:alphaModFix/>
          </a:blip>
          <a:srcRect/>
          <a:stretch/>
        </p:blipFill>
        <p:spPr>
          <a:xfrm>
            <a:off x="1897520" y="922638"/>
            <a:ext cx="5020638" cy="37654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1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Thin"/>
                <a:ea typeface="Raleway Thin"/>
                <a:cs typeface="Raleway Thin"/>
                <a:sym typeface="Raleway Thin"/>
              </a:rPr>
              <a:t>2</a:t>
            </a:r>
            <a:endParaRPr sz="3600" b="0" i="0" u="none" strike="noStrike" cap="none">
              <a:solidFill>
                <a:schemeClr val="lt1"/>
              </a:solidFill>
              <a:latin typeface="Raleway Thin"/>
              <a:ea typeface="Raleway Thin"/>
              <a:cs typeface="Raleway Thin"/>
              <a:sym typeface="Raleway Thin"/>
            </a:endParaRPr>
          </a:p>
        </p:txBody>
      </p:sp>
      <p:sp>
        <p:nvSpPr>
          <p:cNvPr id="505" name="Google Shape;505;p17"/>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endParaRPr/>
          </a:p>
        </p:txBody>
      </p:sp>
      <p:sp>
        <p:nvSpPr>
          <p:cNvPr id="506" name="Google Shape;506;p17"/>
          <p:cNvSpPr txBox="1">
            <a:spLocks noGrp="1"/>
          </p:cNvSpPr>
          <p:nvPr>
            <p:ph type="ctrTitle"/>
          </p:nvPr>
        </p:nvSpPr>
        <p:spPr>
          <a:xfrm>
            <a:off x="1020750" y="1640275"/>
            <a:ext cx="5732400" cy="11598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How Computers Work</a:t>
            </a:r>
            <a:endParaRPr sz="4000">
              <a:solidFill>
                <a:srgbClr val="741B47"/>
              </a:solidFill>
              <a:latin typeface="Raleway Thin"/>
              <a:ea typeface="Raleway Thin"/>
              <a:cs typeface="Raleway Thin"/>
              <a:sym typeface="Raleway Thi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8"/>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19</a:t>
            </a:fld>
            <a:endParaRPr/>
          </a:p>
        </p:txBody>
      </p:sp>
      <p:sp>
        <p:nvSpPr>
          <p:cNvPr id="512" name="Google Shape;512;p18"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18"/>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sp>
        <p:nvSpPr>
          <p:cNvPr id="514" name="Google Shape;514;p18"/>
          <p:cNvSpPr txBox="1"/>
          <p:nvPr/>
        </p:nvSpPr>
        <p:spPr>
          <a:xfrm>
            <a:off x="522950" y="864025"/>
            <a:ext cx="7953900" cy="8070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tr-TR" sz="1800" b="0" i="0" u="none" strike="noStrike" cap="none">
                <a:solidFill>
                  <a:srgbClr val="741B47"/>
                </a:solidFill>
                <a:highlight>
                  <a:srgbClr val="FFFFFF"/>
                </a:highlight>
                <a:latin typeface="Arial"/>
                <a:ea typeface="Arial"/>
                <a:cs typeface="Arial"/>
                <a:sym typeface="Arial"/>
              </a:rPr>
              <a:t>So how does computers work?</a:t>
            </a:r>
            <a:endParaRPr sz="1800" b="0" i="0" u="none" strike="noStrike" cap="none">
              <a:solidFill>
                <a:srgbClr val="741B47"/>
              </a:solidFill>
              <a:highlight>
                <a:srgbClr val="FFFFFF"/>
              </a:highlight>
              <a:latin typeface="Arial"/>
              <a:ea typeface="Arial"/>
              <a:cs typeface="Arial"/>
              <a:sym typeface="Arial"/>
            </a:endParaRPr>
          </a:p>
          <a:p>
            <a:pPr marL="457200" marR="0" lvl="0" indent="-342900" algn="l" rtl="0">
              <a:lnSpc>
                <a:spcPct val="100000"/>
              </a:lnSpc>
              <a:spcBef>
                <a:spcPts val="0"/>
              </a:spcBef>
              <a:spcAft>
                <a:spcPts val="0"/>
              </a:spcAft>
              <a:buClr>
                <a:srgbClr val="741B47"/>
              </a:buClr>
              <a:buSzPts val="1800"/>
              <a:buFont typeface="Arial"/>
              <a:buChar char="●"/>
            </a:pPr>
            <a:r>
              <a:rPr lang="tr-TR" sz="1800" b="0" i="0" u="none" strike="noStrike" cap="none">
                <a:solidFill>
                  <a:srgbClr val="741B47"/>
                </a:solidFill>
                <a:highlight>
                  <a:srgbClr val="FFFFFF"/>
                </a:highlight>
                <a:latin typeface="Arial"/>
                <a:ea typeface="Arial"/>
                <a:cs typeface="Arial"/>
                <a:sym typeface="Arial"/>
              </a:rPr>
              <a:t>Let’s shop on Apple.com</a:t>
            </a:r>
            <a:endParaRPr sz="1800" b="0" i="0" u="none" strike="noStrike" cap="none">
              <a:solidFill>
                <a:srgbClr val="741B47"/>
              </a:solidFill>
              <a:highlight>
                <a:srgbClr val="FFFFFF"/>
              </a:highlight>
              <a:latin typeface="Arial"/>
              <a:ea typeface="Arial"/>
              <a:cs typeface="Arial"/>
              <a:sym typeface="Arial"/>
            </a:endParaRPr>
          </a:p>
        </p:txBody>
      </p:sp>
      <p:pic>
        <p:nvPicPr>
          <p:cNvPr id="515" name="Google Shape;515;p18"/>
          <p:cNvPicPr preferRelativeResize="0"/>
          <p:nvPr/>
        </p:nvPicPr>
        <p:blipFill rotWithShape="1">
          <a:blip r:embed="rId3">
            <a:alphaModFix/>
          </a:blip>
          <a:srcRect/>
          <a:stretch/>
        </p:blipFill>
        <p:spPr>
          <a:xfrm>
            <a:off x="2210405" y="1781325"/>
            <a:ext cx="4114695" cy="251407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a:t>
            </a:fld>
            <a:endParaRPr/>
          </a:p>
        </p:txBody>
      </p:sp>
      <p:sp>
        <p:nvSpPr>
          <p:cNvPr id="373" name="Google Shape;373;p2"/>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Thin"/>
              <a:buNone/>
            </a:pPr>
            <a:r>
              <a:rPr lang="tr-TR" sz="4800" b="0" i="0" u="none" strike="noStrike" cap="none">
                <a:solidFill>
                  <a:srgbClr val="741B47"/>
                </a:solidFill>
                <a:latin typeface="Raleway Thin"/>
                <a:ea typeface="Raleway Thin"/>
                <a:cs typeface="Raleway Thin"/>
                <a:sym typeface="Raleway Thin"/>
              </a:rPr>
              <a:t>Agenda</a:t>
            </a:r>
            <a:endParaRPr sz="4800" b="0" i="0" u="none" strike="noStrike" cap="none">
              <a:solidFill>
                <a:srgbClr val="741B47"/>
              </a:solidFill>
              <a:latin typeface="Raleway Thin"/>
              <a:ea typeface="Raleway Thin"/>
              <a:cs typeface="Raleway Thin"/>
              <a:sym typeface="Raleway Thin"/>
            </a:endParaRPr>
          </a:p>
        </p:txBody>
      </p:sp>
      <p:sp>
        <p:nvSpPr>
          <p:cNvPr id="374" name="Google Shape;374;p2"/>
          <p:cNvSpPr txBox="1">
            <a:spLocks noGrp="1"/>
          </p:cNvSpPr>
          <p:nvPr>
            <p:ph type="subTitle" idx="4294967295"/>
          </p:nvPr>
        </p:nvSpPr>
        <p:spPr>
          <a:xfrm>
            <a:off x="845725" y="1229675"/>
            <a:ext cx="7842300" cy="25299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dirty="0" err="1">
                <a:solidFill>
                  <a:schemeClr val="dk1"/>
                </a:solidFill>
                <a:latin typeface="Raleway"/>
                <a:ea typeface="Raleway"/>
                <a:cs typeface="Raleway"/>
                <a:sym typeface="Raleway"/>
              </a:rPr>
              <a:t>Introduction</a:t>
            </a:r>
            <a:endParaRPr sz="3600" b="0" i="0" u="none" strike="noStrike" cap="none" dirty="0">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dirty="0" err="1">
                <a:solidFill>
                  <a:schemeClr val="dk1"/>
                </a:solidFill>
                <a:latin typeface="Raleway"/>
                <a:ea typeface="Raleway"/>
                <a:cs typeface="Raleway"/>
                <a:sym typeface="Raleway"/>
              </a:rPr>
              <a:t>What</a:t>
            </a:r>
            <a:r>
              <a:rPr lang="tr-TR" sz="3600" b="0" i="0" u="none" strike="noStrike" cap="none" dirty="0">
                <a:solidFill>
                  <a:schemeClr val="dk1"/>
                </a:solidFill>
                <a:latin typeface="Raleway"/>
                <a:ea typeface="Raleway"/>
                <a:cs typeface="Raleway"/>
                <a:sym typeface="Raleway"/>
              </a:rPr>
              <a:t> is </a:t>
            </a:r>
            <a:r>
              <a:rPr lang="tr-TR" sz="3600" b="0" i="0" u="none" strike="noStrike" cap="none" dirty="0" err="1">
                <a:solidFill>
                  <a:schemeClr val="dk1"/>
                </a:solidFill>
                <a:latin typeface="Raleway"/>
                <a:ea typeface="Raleway"/>
                <a:cs typeface="Raleway"/>
                <a:sym typeface="Raleway"/>
              </a:rPr>
              <a:t>Computer</a:t>
            </a:r>
            <a:endParaRPr sz="3600" b="0" i="0" u="none" strike="noStrike" cap="none" dirty="0">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dirty="0">
                <a:solidFill>
                  <a:schemeClr val="dk1"/>
                </a:solidFill>
                <a:latin typeface="Raleway"/>
                <a:ea typeface="Raleway"/>
                <a:cs typeface="Raleway"/>
                <a:sym typeface="Raleway"/>
              </a:rPr>
              <a:t>How </a:t>
            </a:r>
            <a:r>
              <a:rPr lang="tr-TR" sz="3600" b="0" i="0" u="none" strike="noStrike" cap="none" dirty="0" err="1">
                <a:solidFill>
                  <a:schemeClr val="dk1"/>
                </a:solidFill>
                <a:latin typeface="Raleway"/>
                <a:ea typeface="Raleway"/>
                <a:cs typeface="Raleway"/>
                <a:sym typeface="Raleway"/>
              </a:rPr>
              <a:t>computers</a:t>
            </a:r>
            <a:r>
              <a:rPr lang="tr-TR" sz="3600" b="0" i="0" u="none" strike="noStrike" cap="none" dirty="0">
                <a:solidFill>
                  <a:schemeClr val="dk1"/>
                </a:solidFill>
                <a:latin typeface="Raleway"/>
                <a:ea typeface="Raleway"/>
                <a:cs typeface="Raleway"/>
                <a:sym typeface="Raleway"/>
              </a:rPr>
              <a:t> </a:t>
            </a:r>
            <a:r>
              <a:rPr lang="tr-TR" sz="3600" b="0" i="0" u="none" strike="noStrike" cap="none" dirty="0" err="1">
                <a:solidFill>
                  <a:schemeClr val="dk1"/>
                </a:solidFill>
                <a:latin typeface="Raleway"/>
                <a:ea typeface="Raleway"/>
                <a:cs typeface="Raleway"/>
                <a:sym typeface="Raleway"/>
              </a:rPr>
              <a:t>work</a:t>
            </a:r>
            <a:endParaRPr sz="3600" b="0" i="0" u="none" strike="noStrike" cap="none" dirty="0">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dirty="0">
                <a:solidFill>
                  <a:schemeClr val="dk1"/>
                </a:solidFill>
                <a:latin typeface="Raleway"/>
                <a:ea typeface="Raleway"/>
                <a:cs typeface="Raleway"/>
                <a:sym typeface="Raleway"/>
              </a:rPr>
              <a:t>Operating </a:t>
            </a:r>
            <a:r>
              <a:rPr lang="tr-TR" sz="3600" b="0" i="0" u="none" strike="noStrike" cap="none" dirty="0" err="1">
                <a:solidFill>
                  <a:schemeClr val="dk1"/>
                </a:solidFill>
                <a:latin typeface="Raleway"/>
                <a:ea typeface="Raleway"/>
                <a:cs typeface="Raleway"/>
                <a:sym typeface="Raleway"/>
              </a:rPr>
              <a:t>Systems</a:t>
            </a:r>
            <a:endParaRPr sz="3600" b="0" i="0" u="none" strike="noStrike" cap="none" dirty="0">
              <a:solidFill>
                <a:schemeClr val="dk1"/>
              </a:solidFill>
              <a:latin typeface="Raleway"/>
              <a:ea typeface="Raleway"/>
              <a:cs typeface="Raleway"/>
              <a:sym typeface="Raleway"/>
            </a:endParaRPr>
          </a:p>
          <a:p>
            <a:pPr marL="457200" marR="0" lvl="0" indent="0" algn="l" rtl="0">
              <a:lnSpc>
                <a:spcPct val="110000"/>
              </a:lnSpc>
              <a:spcBef>
                <a:spcPts val="600"/>
              </a:spcBef>
              <a:spcAft>
                <a:spcPts val="0"/>
              </a:spcAft>
              <a:buClr>
                <a:schemeClr val="accent1"/>
              </a:buClr>
              <a:buSzPts val="1800"/>
              <a:buFont typeface="Barlow Light"/>
              <a:buNone/>
            </a:pPr>
            <a:endParaRPr sz="3600" b="0" i="0" u="none" strike="noStrike" cap="none" dirty="0">
              <a:solidFill>
                <a:schemeClr val="dk1"/>
              </a:solidFill>
              <a:latin typeface="Raleway"/>
              <a:ea typeface="Raleway"/>
              <a:cs typeface="Raleway"/>
              <a:sym typeface="Raleway"/>
            </a:endParaRPr>
          </a:p>
          <a:p>
            <a:pPr marL="457200" marR="0" lvl="0" indent="0" algn="l" rtl="0">
              <a:lnSpc>
                <a:spcPct val="110000"/>
              </a:lnSpc>
              <a:spcBef>
                <a:spcPts val="600"/>
              </a:spcBef>
              <a:spcAft>
                <a:spcPts val="0"/>
              </a:spcAft>
              <a:buClr>
                <a:schemeClr val="accent1"/>
              </a:buClr>
              <a:buSzPts val="1800"/>
              <a:buFont typeface="Barlow Light"/>
              <a:buNone/>
            </a:pPr>
            <a:endParaRPr sz="3600" b="0" i="0" u="none" strike="noStrike" cap="none" dirty="0">
              <a:solidFill>
                <a:schemeClr val="dk1"/>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19"/>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20</a:t>
            </a:fld>
            <a:endParaRPr/>
          </a:p>
        </p:txBody>
      </p:sp>
      <p:sp>
        <p:nvSpPr>
          <p:cNvPr id="521" name="Google Shape;521;p19"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9"/>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pic>
        <p:nvPicPr>
          <p:cNvPr id="523" name="Google Shape;523;p19"/>
          <p:cNvPicPr preferRelativeResize="0"/>
          <p:nvPr/>
        </p:nvPicPr>
        <p:blipFill rotWithShape="1">
          <a:blip r:embed="rId3">
            <a:alphaModFix/>
          </a:blip>
          <a:srcRect/>
          <a:stretch/>
        </p:blipFill>
        <p:spPr>
          <a:xfrm>
            <a:off x="429125" y="1660369"/>
            <a:ext cx="1285690" cy="1469827"/>
          </a:xfrm>
          <a:prstGeom prst="rect">
            <a:avLst/>
          </a:prstGeom>
          <a:noFill/>
          <a:ln>
            <a:noFill/>
          </a:ln>
        </p:spPr>
      </p:pic>
      <p:sp>
        <p:nvSpPr>
          <p:cNvPr id="524" name="Google Shape;524;p19"/>
          <p:cNvSpPr txBox="1"/>
          <p:nvPr/>
        </p:nvSpPr>
        <p:spPr>
          <a:xfrm>
            <a:off x="595050" y="862129"/>
            <a:ext cx="7953900" cy="6264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tr-TR" sz="1800" b="1" i="0" u="none" strike="noStrike" cap="none">
                <a:solidFill>
                  <a:srgbClr val="741B47"/>
                </a:solidFill>
                <a:highlight>
                  <a:srgbClr val="FFFFFF"/>
                </a:highlight>
                <a:latin typeface="Arial"/>
                <a:ea typeface="Arial"/>
                <a:cs typeface="Arial"/>
                <a:sym typeface="Arial"/>
              </a:rPr>
              <a:t>TRANSISTORS</a:t>
            </a:r>
            <a:endParaRPr sz="1800" b="1" i="0" u="none" strike="noStrike" cap="none">
              <a:solidFill>
                <a:srgbClr val="741B47"/>
              </a:solidFill>
              <a:highlight>
                <a:srgbClr val="FFFFFF"/>
              </a:highlight>
              <a:latin typeface="Arial"/>
              <a:ea typeface="Arial"/>
              <a:cs typeface="Arial"/>
              <a:sym typeface="Arial"/>
            </a:endParaRPr>
          </a:p>
        </p:txBody>
      </p:sp>
      <p:sp>
        <p:nvSpPr>
          <p:cNvPr id="525" name="Google Shape;525;p19"/>
          <p:cNvSpPr txBox="1"/>
          <p:nvPr/>
        </p:nvSpPr>
        <p:spPr>
          <a:xfrm>
            <a:off x="4894545" y="1811223"/>
            <a:ext cx="3947700" cy="164657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tr-TR" sz="1900" b="1" i="0" u="sng" strike="noStrike" cap="none" dirty="0">
                <a:solidFill>
                  <a:srgbClr val="741B47"/>
                </a:solidFill>
                <a:latin typeface="Barlow"/>
                <a:ea typeface="Barlow"/>
                <a:cs typeface="Barlow"/>
                <a:sym typeface="Barlow"/>
              </a:rPr>
              <a:t>1956 Nobel Prize in </a:t>
            </a:r>
            <a:r>
              <a:rPr lang="tr-TR" sz="1900" b="1" i="0" u="sng" strike="noStrike" cap="none" dirty="0" err="1">
                <a:solidFill>
                  <a:srgbClr val="741B47"/>
                </a:solidFill>
                <a:latin typeface="Barlow"/>
                <a:ea typeface="Barlow"/>
                <a:cs typeface="Barlow"/>
                <a:sym typeface="Barlow"/>
              </a:rPr>
              <a:t>Physics</a:t>
            </a:r>
            <a:endParaRPr sz="1900" b="1" i="0" u="sng" strike="noStrike" cap="none" dirty="0">
              <a:solidFill>
                <a:srgbClr val="741B47"/>
              </a:solidFill>
              <a:latin typeface="Barlow"/>
              <a:ea typeface="Barlow"/>
              <a:cs typeface="Barlow"/>
              <a:sym typeface="Barlow"/>
            </a:endParaRPr>
          </a:p>
          <a:p>
            <a:pPr marL="457200" marR="0" lvl="0" indent="-349250" algn="l" rtl="0">
              <a:lnSpc>
                <a:spcPct val="100000"/>
              </a:lnSpc>
              <a:spcBef>
                <a:spcPts val="0"/>
              </a:spcBef>
              <a:spcAft>
                <a:spcPts val="0"/>
              </a:spcAft>
              <a:buClr>
                <a:srgbClr val="741B47"/>
              </a:buClr>
              <a:buSzPts val="1900"/>
              <a:buFont typeface="Barlow Light"/>
              <a:buChar char="●"/>
            </a:pPr>
            <a:r>
              <a:rPr lang="tr-TR" sz="1900" b="0" i="0" u="none" strike="noStrike" cap="none" dirty="0">
                <a:solidFill>
                  <a:srgbClr val="741B47"/>
                </a:solidFill>
                <a:latin typeface="Barlow Light"/>
                <a:ea typeface="Barlow Light"/>
                <a:cs typeface="Barlow Light"/>
                <a:sym typeface="Barlow Light"/>
              </a:rPr>
              <a:t>Semi-</a:t>
            </a:r>
            <a:r>
              <a:rPr lang="tr-TR" sz="1900" b="0" i="0" u="none" strike="noStrike" cap="none" dirty="0" err="1">
                <a:solidFill>
                  <a:srgbClr val="741B47"/>
                </a:solidFill>
                <a:latin typeface="Barlow Light"/>
                <a:ea typeface="Barlow Light"/>
                <a:cs typeface="Barlow Light"/>
                <a:sym typeface="Barlow Light"/>
              </a:rPr>
              <a:t>conductor</a:t>
            </a:r>
            <a:endParaRPr sz="1900" b="0" i="0" u="none" strike="noStrike" cap="none" dirty="0">
              <a:solidFill>
                <a:srgbClr val="741B47"/>
              </a:solidFill>
              <a:latin typeface="Barlow Light"/>
              <a:ea typeface="Barlow Light"/>
              <a:cs typeface="Barlow Light"/>
              <a:sym typeface="Barlow Light"/>
            </a:endParaRPr>
          </a:p>
          <a:p>
            <a:pPr marL="457200" marR="0" lvl="0" indent="-349250" algn="l" rtl="0">
              <a:lnSpc>
                <a:spcPct val="100000"/>
              </a:lnSpc>
              <a:spcBef>
                <a:spcPts val="0"/>
              </a:spcBef>
              <a:spcAft>
                <a:spcPts val="0"/>
              </a:spcAft>
              <a:buClr>
                <a:srgbClr val="741B47"/>
              </a:buClr>
              <a:buSzPts val="1900"/>
              <a:buFont typeface="Barlow Light"/>
              <a:buChar char="●"/>
            </a:pPr>
            <a:r>
              <a:rPr lang="tr-TR" sz="1900" b="0" i="0" u="none" strike="noStrike" cap="none" dirty="0" err="1">
                <a:solidFill>
                  <a:srgbClr val="741B47"/>
                </a:solidFill>
                <a:latin typeface="Barlow Light"/>
                <a:ea typeface="Barlow Light"/>
                <a:cs typeface="Barlow Light"/>
                <a:sym typeface="Barlow Light"/>
              </a:rPr>
              <a:t>Cheap</a:t>
            </a:r>
            <a:endParaRPr sz="1900" b="0" i="0" u="none" strike="noStrike" cap="none" dirty="0">
              <a:solidFill>
                <a:srgbClr val="741B47"/>
              </a:solidFill>
              <a:latin typeface="Barlow Light"/>
              <a:ea typeface="Barlow Light"/>
              <a:cs typeface="Barlow Light"/>
              <a:sym typeface="Barlow Light"/>
            </a:endParaRPr>
          </a:p>
          <a:p>
            <a:pPr marL="457200" marR="0" lvl="0" indent="-349250" algn="l" rtl="0">
              <a:lnSpc>
                <a:spcPct val="100000"/>
              </a:lnSpc>
              <a:spcBef>
                <a:spcPts val="0"/>
              </a:spcBef>
              <a:spcAft>
                <a:spcPts val="0"/>
              </a:spcAft>
              <a:buClr>
                <a:srgbClr val="741B47"/>
              </a:buClr>
              <a:buSzPts val="1900"/>
              <a:buFont typeface="Barlow Light"/>
              <a:buChar char="●"/>
            </a:pPr>
            <a:r>
              <a:rPr lang="tr-TR" sz="1900" b="0" i="0" u="none" strike="noStrike" cap="none" dirty="0">
                <a:solidFill>
                  <a:srgbClr val="741B47"/>
                </a:solidFill>
                <a:latin typeface="Barlow Light"/>
                <a:ea typeface="Barlow Light"/>
                <a:cs typeface="Barlow Light"/>
                <a:sym typeface="Barlow Light"/>
              </a:rPr>
              <a:t>Small</a:t>
            </a:r>
            <a:endParaRPr sz="1900" b="0" i="0" u="none" strike="noStrike" cap="none" dirty="0">
              <a:solidFill>
                <a:srgbClr val="741B47"/>
              </a:solidFill>
              <a:latin typeface="Barlow Light"/>
              <a:ea typeface="Barlow Light"/>
              <a:cs typeface="Barlow Light"/>
              <a:sym typeface="Barlow Light"/>
            </a:endParaRPr>
          </a:p>
          <a:p>
            <a:pPr marL="457200" marR="0" lvl="0" indent="-349250" algn="l" rtl="0">
              <a:lnSpc>
                <a:spcPct val="100000"/>
              </a:lnSpc>
              <a:spcBef>
                <a:spcPts val="0"/>
              </a:spcBef>
              <a:spcAft>
                <a:spcPts val="0"/>
              </a:spcAft>
              <a:buClr>
                <a:srgbClr val="741B47"/>
              </a:buClr>
              <a:buSzPts val="1900"/>
              <a:buFont typeface="Barlow Light"/>
              <a:buChar char="●"/>
            </a:pPr>
            <a:r>
              <a:rPr lang="tr-TR" sz="1900" b="0" i="0" u="none" strike="noStrike" cap="none" dirty="0" err="1">
                <a:solidFill>
                  <a:srgbClr val="741B47"/>
                </a:solidFill>
                <a:latin typeface="Barlow Light"/>
                <a:ea typeface="Barlow Light"/>
                <a:cs typeface="Barlow Light"/>
                <a:sym typeface="Barlow Light"/>
              </a:rPr>
              <a:t>Very</a:t>
            </a:r>
            <a:r>
              <a:rPr lang="tr-TR" sz="1900" b="0" i="0" u="none" strike="noStrike" cap="none" dirty="0">
                <a:solidFill>
                  <a:srgbClr val="741B47"/>
                </a:solidFill>
                <a:latin typeface="Barlow Light"/>
                <a:ea typeface="Barlow Light"/>
                <a:cs typeface="Barlow Light"/>
                <a:sym typeface="Barlow Light"/>
              </a:rPr>
              <a:t> </a:t>
            </a:r>
            <a:r>
              <a:rPr lang="tr-TR" sz="1900" b="0" i="0" u="none" strike="noStrike" cap="none" dirty="0" err="1">
                <a:solidFill>
                  <a:srgbClr val="741B47"/>
                </a:solidFill>
                <a:latin typeface="Barlow Light"/>
                <a:ea typeface="Barlow Light"/>
                <a:cs typeface="Barlow Light"/>
                <a:sym typeface="Barlow Light"/>
              </a:rPr>
              <a:t>low</a:t>
            </a:r>
            <a:r>
              <a:rPr lang="tr-TR" sz="1900" b="0" i="0" u="none" strike="noStrike" cap="none" dirty="0">
                <a:solidFill>
                  <a:srgbClr val="741B47"/>
                </a:solidFill>
                <a:latin typeface="Barlow Light"/>
                <a:ea typeface="Barlow Light"/>
                <a:cs typeface="Barlow Light"/>
                <a:sym typeface="Barlow Light"/>
              </a:rPr>
              <a:t> </a:t>
            </a:r>
            <a:r>
              <a:rPr lang="tr-TR" sz="1900" b="0" i="0" u="none" strike="noStrike" cap="none" dirty="0" err="1">
                <a:solidFill>
                  <a:srgbClr val="741B47"/>
                </a:solidFill>
                <a:latin typeface="Barlow Light"/>
                <a:ea typeface="Barlow Light"/>
                <a:cs typeface="Barlow Light"/>
                <a:sym typeface="Barlow Light"/>
              </a:rPr>
              <a:t>energy</a:t>
            </a:r>
            <a:r>
              <a:rPr lang="tr-TR" sz="1900" b="0" i="0" u="none" strike="noStrike" cap="none" dirty="0">
                <a:solidFill>
                  <a:srgbClr val="741B47"/>
                </a:solidFill>
                <a:latin typeface="Barlow Light"/>
                <a:ea typeface="Barlow Light"/>
                <a:cs typeface="Barlow Light"/>
                <a:sym typeface="Barlow Light"/>
              </a:rPr>
              <a:t> </a:t>
            </a:r>
            <a:r>
              <a:rPr lang="tr-TR" sz="1900" b="0" i="0" u="none" strike="noStrike" cap="none" dirty="0" err="1">
                <a:solidFill>
                  <a:srgbClr val="741B47"/>
                </a:solidFill>
                <a:latin typeface="Barlow Light"/>
                <a:ea typeface="Barlow Light"/>
                <a:cs typeface="Barlow Light"/>
                <a:sym typeface="Barlow Light"/>
              </a:rPr>
              <a:t>consumption</a:t>
            </a:r>
            <a:endParaRPr sz="1900" b="0" i="0" u="none" strike="noStrike" cap="none" dirty="0">
              <a:solidFill>
                <a:srgbClr val="741B47"/>
              </a:solidFill>
              <a:latin typeface="Barlow Light"/>
              <a:ea typeface="Barlow Light"/>
              <a:cs typeface="Barlow Light"/>
              <a:sym typeface="Barlow Light"/>
            </a:endParaRPr>
          </a:p>
        </p:txBody>
      </p:sp>
      <p:pic>
        <p:nvPicPr>
          <p:cNvPr id="526" name="Google Shape;526;p19"/>
          <p:cNvPicPr preferRelativeResize="0"/>
          <p:nvPr/>
        </p:nvPicPr>
        <p:blipFill rotWithShape="1">
          <a:blip r:embed="rId4">
            <a:alphaModFix/>
          </a:blip>
          <a:srcRect/>
          <a:stretch/>
        </p:blipFill>
        <p:spPr>
          <a:xfrm>
            <a:off x="3218915" y="3413482"/>
            <a:ext cx="2290472" cy="1120869"/>
          </a:xfrm>
          <a:prstGeom prst="rect">
            <a:avLst/>
          </a:prstGeom>
          <a:noFill/>
          <a:ln>
            <a:noFill/>
          </a:ln>
        </p:spPr>
      </p:pic>
      <p:sp>
        <p:nvSpPr>
          <p:cNvPr id="527" name="Google Shape;527;p19"/>
          <p:cNvSpPr/>
          <p:nvPr/>
        </p:nvSpPr>
        <p:spPr>
          <a:xfrm>
            <a:off x="3373967" y="4545020"/>
            <a:ext cx="21354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444444"/>
                </a:solidFill>
                <a:latin typeface="Open Sans"/>
                <a:ea typeface="Open Sans"/>
                <a:cs typeface="Open Sans"/>
                <a:sym typeface="Open Sans"/>
              </a:rPr>
              <a:t>IBM’s 5nm transistors</a:t>
            </a:r>
            <a:endParaRPr sz="1400" b="1" i="0" u="none" strike="noStrike" cap="none">
              <a:solidFill>
                <a:srgbClr val="444444"/>
              </a:solidFill>
              <a:latin typeface="Open Sans"/>
              <a:ea typeface="Open Sans"/>
              <a:cs typeface="Open Sans"/>
              <a:sym typeface="Open Sans"/>
            </a:endParaRPr>
          </a:p>
        </p:txBody>
      </p:sp>
      <p:pic>
        <p:nvPicPr>
          <p:cNvPr id="528" name="Google Shape;528;p19"/>
          <p:cNvPicPr preferRelativeResize="0"/>
          <p:nvPr/>
        </p:nvPicPr>
        <p:blipFill rotWithShape="1">
          <a:blip r:embed="rId5">
            <a:alphaModFix/>
          </a:blip>
          <a:srcRect/>
          <a:stretch/>
        </p:blipFill>
        <p:spPr>
          <a:xfrm>
            <a:off x="1485093" y="1891034"/>
            <a:ext cx="2956635" cy="118265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0"/>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21</a:t>
            </a:fld>
            <a:endParaRPr/>
          </a:p>
        </p:txBody>
      </p:sp>
      <p:sp>
        <p:nvSpPr>
          <p:cNvPr id="534" name="Google Shape;534;p20"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20"/>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sp>
        <p:nvSpPr>
          <p:cNvPr id="536" name="Google Shape;536;p20"/>
          <p:cNvSpPr txBox="1"/>
          <p:nvPr/>
        </p:nvSpPr>
        <p:spPr>
          <a:xfrm>
            <a:off x="595050" y="862129"/>
            <a:ext cx="7953900" cy="6264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tr-TR" sz="1800" b="1" i="0" u="none" strike="noStrike" cap="none">
                <a:solidFill>
                  <a:srgbClr val="741B47"/>
                </a:solidFill>
                <a:highlight>
                  <a:srgbClr val="FFFFFF"/>
                </a:highlight>
                <a:latin typeface="Arial"/>
                <a:ea typeface="Arial"/>
                <a:cs typeface="Arial"/>
                <a:sym typeface="Arial"/>
              </a:rPr>
              <a:t>TRANSISTORS</a:t>
            </a:r>
            <a:endParaRPr sz="1800" b="1" i="0" u="none" strike="noStrike" cap="none">
              <a:solidFill>
                <a:srgbClr val="741B47"/>
              </a:solidFill>
              <a:highlight>
                <a:srgbClr val="FFFFFF"/>
              </a:highlight>
              <a:latin typeface="Arial"/>
              <a:ea typeface="Arial"/>
              <a:cs typeface="Arial"/>
              <a:sym typeface="Arial"/>
            </a:endParaRPr>
          </a:p>
        </p:txBody>
      </p:sp>
      <p:pic>
        <p:nvPicPr>
          <p:cNvPr id="537" name="Google Shape;537;p20"/>
          <p:cNvPicPr preferRelativeResize="0"/>
          <p:nvPr/>
        </p:nvPicPr>
        <p:blipFill rotWithShape="1">
          <a:blip r:embed="rId3">
            <a:alphaModFix/>
          </a:blip>
          <a:srcRect/>
          <a:stretch/>
        </p:blipFill>
        <p:spPr>
          <a:xfrm>
            <a:off x="2275605" y="3565080"/>
            <a:ext cx="5088890" cy="1404620"/>
          </a:xfrm>
          <a:prstGeom prst="rect">
            <a:avLst/>
          </a:prstGeom>
          <a:noFill/>
          <a:ln>
            <a:noFill/>
          </a:ln>
        </p:spPr>
      </p:pic>
      <p:pic>
        <p:nvPicPr>
          <p:cNvPr id="538" name="Google Shape;538;p20" descr="NPN Transistör PNP Transistör Çalışma Prensibi"/>
          <p:cNvPicPr preferRelativeResize="0"/>
          <p:nvPr/>
        </p:nvPicPr>
        <p:blipFill rotWithShape="1">
          <a:blip r:embed="rId4">
            <a:alphaModFix/>
          </a:blip>
          <a:srcRect/>
          <a:stretch/>
        </p:blipFill>
        <p:spPr>
          <a:xfrm>
            <a:off x="3533775" y="1695450"/>
            <a:ext cx="2076450" cy="1752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21"/>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22</a:t>
            </a:fld>
            <a:endParaRPr/>
          </a:p>
        </p:txBody>
      </p:sp>
      <p:sp>
        <p:nvSpPr>
          <p:cNvPr id="544" name="Google Shape;544;p21"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21"/>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pic>
        <p:nvPicPr>
          <p:cNvPr id="546" name="Google Shape;546;p21"/>
          <p:cNvPicPr preferRelativeResize="0"/>
          <p:nvPr/>
        </p:nvPicPr>
        <p:blipFill rotWithShape="1">
          <a:blip r:embed="rId3">
            <a:alphaModFix/>
          </a:blip>
          <a:srcRect/>
          <a:stretch/>
        </p:blipFill>
        <p:spPr>
          <a:xfrm>
            <a:off x="1079934" y="1266902"/>
            <a:ext cx="6256328" cy="287647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22"/>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23</a:t>
            </a:fld>
            <a:endParaRPr/>
          </a:p>
        </p:txBody>
      </p:sp>
      <p:sp>
        <p:nvSpPr>
          <p:cNvPr id="552" name="Google Shape;552;p22"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22"/>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pic>
        <p:nvPicPr>
          <p:cNvPr id="554" name="Google Shape;554;p22" descr="MICRO CONTROLLER 8051 for Diploma Students | OER Commons"/>
          <p:cNvPicPr preferRelativeResize="0"/>
          <p:nvPr/>
        </p:nvPicPr>
        <p:blipFill rotWithShape="1">
          <a:blip r:embed="rId3">
            <a:alphaModFix/>
          </a:blip>
          <a:srcRect/>
          <a:stretch/>
        </p:blipFill>
        <p:spPr>
          <a:xfrm>
            <a:off x="4267750" y="1183246"/>
            <a:ext cx="4191477" cy="3186114"/>
          </a:xfrm>
          <a:prstGeom prst="rect">
            <a:avLst/>
          </a:prstGeom>
          <a:noFill/>
          <a:ln>
            <a:noFill/>
          </a:ln>
        </p:spPr>
      </p:pic>
      <p:pic>
        <p:nvPicPr>
          <p:cNvPr id="555" name="Google Shape;555;p22"/>
          <p:cNvPicPr preferRelativeResize="0"/>
          <p:nvPr/>
        </p:nvPicPr>
        <p:blipFill rotWithShape="1">
          <a:blip r:embed="rId4">
            <a:alphaModFix/>
          </a:blip>
          <a:srcRect/>
          <a:stretch/>
        </p:blipFill>
        <p:spPr>
          <a:xfrm>
            <a:off x="194448" y="1769701"/>
            <a:ext cx="3488910" cy="160409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23"/>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24</a:t>
            </a:fld>
            <a:endParaRPr/>
          </a:p>
        </p:txBody>
      </p:sp>
      <p:sp>
        <p:nvSpPr>
          <p:cNvPr id="561" name="Google Shape;561;p23"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23"/>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sp>
        <p:nvSpPr>
          <p:cNvPr id="563" name="Google Shape;563;p23"/>
          <p:cNvSpPr txBox="1"/>
          <p:nvPr/>
        </p:nvSpPr>
        <p:spPr>
          <a:xfrm>
            <a:off x="5084275" y="1549825"/>
            <a:ext cx="3259800" cy="8286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1" i="0" u="none" strike="noStrike" cap="none">
                <a:solidFill>
                  <a:srgbClr val="741B47"/>
                </a:solidFill>
                <a:highlight>
                  <a:srgbClr val="FFFFFF"/>
                </a:highlight>
                <a:latin typeface="Arial"/>
                <a:ea typeface="Arial"/>
                <a:cs typeface="Arial"/>
                <a:sym typeface="Arial"/>
              </a:rPr>
              <a:t>Central Processing Unit</a:t>
            </a:r>
            <a:endParaRPr sz="1800" b="1" i="0" u="none" strike="noStrike" cap="none">
              <a:solidFill>
                <a:srgbClr val="741B47"/>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tr-TR" sz="1800" b="1" i="0" u="none" strike="noStrike" cap="none">
                <a:solidFill>
                  <a:srgbClr val="741B47"/>
                </a:solidFill>
                <a:highlight>
                  <a:srgbClr val="FFFFFF"/>
                </a:highlight>
                <a:latin typeface="Arial"/>
                <a:ea typeface="Arial"/>
                <a:cs typeface="Arial"/>
                <a:sym typeface="Arial"/>
              </a:rPr>
              <a:t>(Brain of the Computer)</a:t>
            </a:r>
            <a:endParaRPr sz="1800" b="1" i="0" u="none" strike="noStrike" cap="none">
              <a:solidFill>
                <a:srgbClr val="741B47"/>
              </a:solidFill>
              <a:highlight>
                <a:srgbClr val="FFFFFF"/>
              </a:highlight>
              <a:latin typeface="Arial"/>
              <a:ea typeface="Arial"/>
              <a:cs typeface="Arial"/>
              <a:sym typeface="Arial"/>
            </a:endParaRPr>
          </a:p>
        </p:txBody>
      </p:sp>
      <p:sp>
        <p:nvSpPr>
          <p:cNvPr id="564" name="Google Shape;564;p23"/>
          <p:cNvSpPr txBox="1"/>
          <p:nvPr/>
        </p:nvSpPr>
        <p:spPr>
          <a:xfrm>
            <a:off x="5089375" y="2618125"/>
            <a:ext cx="3259800" cy="8286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1" i="0" u="none" strike="noStrike" cap="none">
                <a:solidFill>
                  <a:srgbClr val="741B47"/>
                </a:solidFill>
                <a:highlight>
                  <a:srgbClr val="FFFFFF"/>
                </a:highlight>
                <a:latin typeface="Arial"/>
                <a:ea typeface="Arial"/>
                <a:cs typeface="Arial"/>
                <a:sym typeface="Arial"/>
              </a:rPr>
              <a:t>4.6 GHz = 4.6 Billion cycles </a:t>
            </a:r>
            <a:endParaRPr sz="1800" b="1" i="0" u="none" strike="noStrike" cap="none">
              <a:solidFill>
                <a:srgbClr val="741B47"/>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tr-TR" sz="1800" b="1" i="0" u="none" strike="noStrike" cap="none">
                <a:solidFill>
                  <a:srgbClr val="741B47"/>
                </a:solidFill>
                <a:highlight>
                  <a:srgbClr val="FFFFFF"/>
                </a:highlight>
                <a:latin typeface="Arial"/>
                <a:ea typeface="Arial"/>
                <a:cs typeface="Arial"/>
                <a:sym typeface="Arial"/>
              </a:rPr>
              <a:t>                       per second</a:t>
            </a:r>
            <a:endParaRPr sz="1800" b="1" i="0" u="none" strike="noStrike" cap="none">
              <a:solidFill>
                <a:srgbClr val="741B47"/>
              </a:solidFill>
              <a:highlight>
                <a:srgbClr val="FFFFFF"/>
              </a:highlight>
              <a:latin typeface="Arial"/>
              <a:ea typeface="Arial"/>
              <a:cs typeface="Arial"/>
              <a:sym typeface="Arial"/>
            </a:endParaRPr>
          </a:p>
        </p:txBody>
      </p:sp>
      <p:pic>
        <p:nvPicPr>
          <p:cNvPr id="565" name="Google Shape;565;p23"/>
          <p:cNvPicPr preferRelativeResize="0"/>
          <p:nvPr/>
        </p:nvPicPr>
        <p:blipFill rotWithShape="1">
          <a:blip r:embed="rId3">
            <a:alphaModFix/>
          </a:blip>
          <a:srcRect/>
          <a:stretch/>
        </p:blipFill>
        <p:spPr>
          <a:xfrm>
            <a:off x="431800" y="1263326"/>
            <a:ext cx="4425700" cy="28460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24"/>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25</a:t>
            </a:fld>
            <a:endParaRPr/>
          </a:p>
        </p:txBody>
      </p:sp>
      <p:sp>
        <p:nvSpPr>
          <p:cNvPr id="571" name="Google Shape;571;p24"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24"/>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pic>
        <p:nvPicPr>
          <p:cNvPr id="573" name="Google Shape;573;p24" descr="Frequencies comparison"/>
          <p:cNvPicPr preferRelativeResize="0"/>
          <p:nvPr/>
        </p:nvPicPr>
        <p:blipFill rotWithShape="1">
          <a:blip r:embed="rId3">
            <a:alphaModFix/>
          </a:blip>
          <a:srcRect l="28613" t="12455" r="24470" b="15086"/>
          <a:stretch/>
        </p:blipFill>
        <p:spPr>
          <a:xfrm>
            <a:off x="2122706" y="800199"/>
            <a:ext cx="4745689" cy="412261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5"/>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26</a:t>
            </a:fld>
            <a:endParaRPr/>
          </a:p>
        </p:txBody>
      </p:sp>
      <p:sp>
        <p:nvSpPr>
          <p:cNvPr id="579" name="Google Shape;579;p25"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25"/>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dirty="0">
                <a:solidFill>
                  <a:srgbClr val="741B47"/>
                </a:solidFill>
                <a:latin typeface="Raleway Thin"/>
                <a:ea typeface="Raleway Thin"/>
                <a:cs typeface="Raleway Thin"/>
                <a:sym typeface="Raleway Thin"/>
              </a:rPr>
              <a:t>How </a:t>
            </a:r>
            <a:r>
              <a:rPr lang="tr-TR" sz="4000" b="0" i="0" u="none" strike="noStrike" cap="none" dirty="0" err="1">
                <a:solidFill>
                  <a:srgbClr val="741B47"/>
                </a:solidFill>
                <a:latin typeface="Raleway Thin"/>
                <a:ea typeface="Raleway Thin"/>
                <a:cs typeface="Raleway Thin"/>
                <a:sym typeface="Raleway Thin"/>
              </a:rPr>
              <a:t>Computers</a:t>
            </a:r>
            <a:r>
              <a:rPr lang="tr-TR" sz="4000" b="0" i="0" u="none" strike="noStrike" cap="none" dirty="0">
                <a:solidFill>
                  <a:srgbClr val="741B47"/>
                </a:solidFill>
                <a:latin typeface="Raleway Thin"/>
                <a:ea typeface="Raleway Thin"/>
                <a:cs typeface="Raleway Thin"/>
                <a:sym typeface="Raleway Thin"/>
              </a:rPr>
              <a:t> </a:t>
            </a:r>
            <a:r>
              <a:rPr lang="tr-TR" sz="4000" b="0" i="0" u="none" strike="noStrike" cap="none" dirty="0" err="1">
                <a:solidFill>
                  <a:srgbClr val="741B47"/>
                </a:solidFill>
                <a:latin typeface="Raleway Thin"/>
                <a:ea typeface="Raleway Thin"/>
                <a:cs typeface="Raleway Thin"/>
                <a:sym typeface="Raleway Thin"/>
              </a:rPr>
              <a:t>Work</a:t>
            </a:r>
            <a:endParaRPr sz="4000" b="0" i="0" u="none" strike="noStrike" cap="none" dirty="0">
              <a:solidFill>
                <a:srgbClr val="741B47"/>
              </a:solidFill>
              <a:latin typeface="Raleway Thin"/>
              <a:ea typeface="Raleway Thin"/>
              <a:cs typeface="Raleway Thin"/>
              <a:sym typeface="Raleway Thin"/>
            </a:endParaRPr>
          </a:p>
        </p:txBody>
      </p:sp>
      <p:pic>
        <p:nvPicPr>
          <p:cNvPr id="581" name="Google Shape;581;p25"/>
          <p:cNvPicPr preferRelativeResize="0"/>
          <p:nvPr/>
        </p:nvPicPr>
        <p:blipFill rotWithShape="1">
          <a:blip r:embed="rId3">
            <a:alphaModFix/>
          </a:blip>
          <a:srcRect/>
          <a:stretch/>
        </p:blipFill>
        <p:spPr>
          <a:xfrm>
            <a:off x="6072127" y="1570350"/>
            <a:ext cx="2724200" cy="1777300"/>
          </a:xfrm>
          <a:prstGeom prst="rect">
            <a:avLst/>
          </a:prstGeom>
          <a:noFill/>
          <a:ln>
            <a:noFill/>
          </a:ln>
        </p:spPr>
      </p:pic>
      <p:graphicFrame>
        <p:nvGraphicFramePr>
          <p:cNvPr id="582" name="Google Shape;582;p25"/>
          <p:cNvGraphicFramePr/>
          <p:nvPr>
            <p:extLst>
              <p:ext uri="{D42A27DB-BD31-4B8C-83A1-F6EECF244321}">
                <p14:modId xmlns:p14="http://schemas.microsoft.com/office/powerpoint/2010/main" val="276193871"/>
              </p:ext>
            </p:extLst>
          </p:nvPr>
        </p:nvGraphicFramePr>
        <p:xfrm>
          <a:off x="259572" y="886166"/>
          <a:ext cx="5139751" cy="3581130"/>
        </p:xfrm>
        <a:graphic>
          <a:graphicData uri="http://schemas.openxmlformats.org/drawingml/2006/table">
            <a:tbl>
              <a:tblPr>
                <a:noFill/>
                <a:tableStyleId>{870086DC-8517-42AD-9359-CFEFAAC85184}</a:tableStyleId>
              </a:tblPr>
              <a:tblGrid>
                <a:gridCol w="729365">
                  <a:extLst>
                    <a:ext uri="{9D8B030D-6E8A-4147-A177-3AD203B41FA5}">
                      <a16:colId xmlns:a16="http://schemas.microsoft.com/office/drawing/2014/main" val="20000"/>
                    </a:ext>
                  </a:extLst>
                </a:gridCol>
                <a:gridCol w="2382349">
                  <a:extLst>
                    <a:ext uri="{9D8B030D-6E8A-4147-A177-3AD203B41FA5}">
                      <a16:colId xmlns:a16="http://schemas.microsoft.com/office/drawing/2014/main" val="20001"/>
                    </a:ext>
                  </a:extLst>
                </a:gridCol>
                <a:gridCol w="2028037">
                  <a:extLst>
                    <a:ext uri="{9D8B030D-6E8A-4147-A177-3AD203B41FA5}">
                      <a16:colId xmlns:a16="http://schemas.microsoft.com/office/drawing/2014/main" val="20002"/>
                    </a:ext>
                  </a:extLst>
                </a:gridCol>
              </a:tblGrid>
              <a:tr h="410239">
                <a:tc>
                  <a:txBody>
                    <a:bodyPr/>
                    <a:lstStyle/>
                    <a:p>
                      <a:pPr marL="0" marR="0" lvl="0" indent="0" algn="ctr" rtl="0">
                        <a:lnSpc>
                          <a:spcPct val="100000"/>
                        </a:lnSpc>
                        <a:spcBef>
                          <a:spcPts val="0"/>
                        </a:spcBef>
                        <a:spcAft>
                          <a:spcPts val="0"/>
                        </a:spcAft>
                        <a:buClr>
                          <a:srgbClr val="000000"/>
                        </a:buClr>
                        <a:buSzPts val="1500"/>
                        <a:buFont typeface="Arial"/>
                        <a:buNone/>
                      </a:pPr>
                      <a:r>
                        <a:rPr lang="tr-TR" sz="1500" b="1" u="none" strike="noStrike" cap="none">
                          <a:solidFill>
                            <a:srgbClr val="9900FF"/>
                          </a:solidFill>
                        </a:rPr>
                        <a:t>DATE</a:t>
                      </a:r>
                      <a:endParaRPr sz="1500" b="1" u="none" strike="noStrike" cap="none">
                        <a:solidFill>
                          <a:srgbClr val="9900F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500"/>
                        <a:buFont typeface="Arial"/>
                        <a:buNone/>
                      </a:pPr>
                      <a:r>
                        <a:rPr lang="tr-TR" sz="1500" b="1" u="none" strike="noStrike" cap="none">
                          <a:solidFill>
                            <a:srgbClr val="9900FF"/>
                          </a:solidFill>
                        </a:rPr>
                        <a:t>CPU</a:t>
                      </a:r>
                      <a:endParaRPr sz="1500" b="1" u="none" strike="noStrike" cap="none">
                        <a:solidFill>
                          <a:srgbClr val="9900FF"/>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tr-TR" sz="1500" b="1" u="none" strike="noStrike" cap="none">
                          <a:solidFill>
                            <a:srgbClr val="9900FF"/>
                          </a:solidFill>
                        </a:rPr>
                        <a:t># of transistors</a:t>
                      </a:r>
                      <a:endParaRPr sz="1500" b="1" u="none" strike="noStrike" cap="none">
                        <a:solidFill>
                          <a:srgbClr val="9900FF"/>
                        </a:solidFill>
                      </a:endParaRPr>
                    </a:p>
                  </a:txBody>
                  <a:tcPr marL="91425" marR="91425" marT="91425" marB="91425"/>
                </a:tc>
                <a:extLst>
                  <a:ext uri="{0D108BD9-81ED-4DB2-BD59-A6C34878D82A}">
                    <a16:rowId xmlns:a16="http://schemas.microsoft.com/office/drawing/2014/main" val="10000"/>
                  </a:ext>
                </a:extLst>
              </a:tr>
              <a:tr h="395044">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solidFill>
                            <a:srgbClr val="9900FF"/>
                          </a:solidFill>
                        </a:rPr>
                        <a:t>1972</a:t>
                      </a:r>
                      <a:endParaRPr sz="1400" b="1" u="none" strike="noStrike" cap="none">
                        <a:solidFill>
                          <a:srgbClr val="9900F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solidFill>
                            <a:srgbClr val="9900FF"/>
                          </a:solidFill>
                          <a:uFill>
                            <a:noFill/>
                          </a:uFill>
                          <a:hlinkClick r:id="rId4">
                            <a:extLst>
                              <a:ext uri="{A12FA001-AC4F-418D-AE19-62706E023703}">
                                <ahyp:hlinkClr xmlns:ahyp="http://schemas.microsoft.com/office/drawing/2018/hyperlinkcolor" val="tx"/>
                              </a:ext>
                            </a:extLst>
                          </a:hlinkClick>
                        </a:rPr>
                        <a:t>Intel 8008</a:t>
                      </a:r>
                      <a:endParaRPr sz="1400" b="1" u="none" strike="noStrike" cap="none">
                        <a:solidFill>
                          <a:srgbClr val="9900FF"/>
                        </a:solidFill>
                      </a:endParaRPr>
                    </a:p>
                  </a:txBody>
                  <a:tcPr marL="91425" marR="91425" marT="91425" marB="91425"/>
                </a:tc>
                <a:tc>
                  <a:txBody>
                    <a:bodyPr/>
                    <a:lstStyle/>
                    <a:p>
                      <a:pPr marL="0" marR="0" lvl="0" indent="0" algn="r" rtl="0">
                        <a:lnSpc>
                          <a:spcPct val="100000"/>
                        </a:lnSpc>
                        <a:spcBef>
                          <a:spcPts val="0"/>
                        </a:spcBef>
                        <a:spcAft>
                          <a:spcPts val="0"/>
                        </a:spcAft>
                        <a:buClr>
                          <a:srgbClr val="000000"/>
                        </a:buClr>
                        <a:buSzPts val="1400"/>
                        <a:buFont typeface="Arial"/>
                        <a:buNone/>
                      </a:pPr>
                      <a:r>
                        <a:rPr lang="tr-TR" sz="1400" b="1" u="none" strike="noStrike" cap="none">
                          <a:solidFill>
                            <a:srgbClr val="9900FF"/>
                          </a:solidFill>
                        </a:rPr>
                        <a:t>3,500</a:t>
                      </a:r>
                      <a:endParaRPr sz="1400" b="1" u="none" strike="noStrike" cap="none">
                        <a:solidFill>
                          <a:srgbClr val="9900FF"/>
                        </a:solidFill>
                      </a:endParaRPr>
                    </a:p>
                  </a:txBody>
                  <a:tcPr marL="91425" marR="91425" marT="91425" marB="91425"/>
                </a:tc>
                <a:extLst>
                  <a:ext uri="{0D108BD9-81ED-4DB2-BD59-A6C34878D82A}">
                    <a16:rowId xmlns:a16="http://schemas.microsoft.com/office/drawing/2014/main" val="10001"/>
                  </a:ext>
                </a:extLst>
              </a:tr>
              <a:tr h="395044">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solidFill>
                            <a:srgbClr val="9900FF"/>
                          </a:solidFill>
                        </a:rPr>
                        <a:t>1982</a:t>
                      </a:r>
                      <a:endParaRPr sz="1400" b="1" u="none" strike="noStrike" cap="none">
                        <a:solidFill>
                          <a:srgbClr val="9900F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solidFill>
                            <a:srgbClr val="9900FF"/>
                          </a:solidFill>
                        </a:rPr>
                        <a:t>Intel 80286</a:t>
                      </a:r>
                      <a:endParaRPr sz="1400" b="1" u="none" strike="noStrike" cap="none">
                        <a:solidFill>
                          <a:srgbClr val="9900FF"/>
                        </a:solidFill>
                      </a:endParaRPr>
                    </a:p>
                  </a:txBody>
                  <a:tcPr marL="91425" marR="91425" marT="91425" marB="91425"/>
                </a:tc>
                <a:tc>
                  <a:txBody>
                    <a:bodyPr/>
                    <a:lstStyle/>
                    <a:p>
                      <a:pPr marL="0" marR="0" lvl="0" indent="0" algn="r" rtl="0">
                        <a:lnSpc>
                          <a:spcPct val="100000"/>
                        </a:lnSpc>
                        <a:spcBef>
                          <a:spcPts val="0"/>
                        </a:spcBef>
                        <a:spcAft>
                          <a:spcPts val="0"/>
                        </a:spcAft>
                        <a:buClr>
                          <a:srgbClr val="000000"/>
                        </a:buClr>
                        <a:buSzPts val="1400"/>
                        <a:buFont typeface="Arial"/>
                        <a:buNone/>
                      </a:pPr>
                      <a:r>
                        <a:rPr lang="tr-TR" sz="1400" b="1" u="none" strike="noStrike" cap="none">
                          <a:solidFill>
                            <a:srgbClr val="9900FF"/>
                          </a:solidFill>
                        </a:rPr>
                        <a:t>134,000</a:t>
                      </a:r>
                      <a:endParaRPr sz="1400" b="1" u="none" strike="noStrike" cap="none">
                        <a:solidFill>
                          <a:srgbClr val="9900FF"/>
                        </a:solidFill>
                      </a:endParaRPr>
                    </a:p>
                  </a:txBody>
                  <a:tcPr marL="91425" marR="91425" marT="91425" marB="91425"/>
                </a:tc>
                <a:extLst>
                  <a:ext uri="{0D108BD9-81ED-4DB2-BD59-A6C34878D82A}">
                    <a16:rowId xmlns:a16="http://schemas.microsoft.com/office/drawing/2014/main" val="10002"/>
                  </a:ext>
                </a:extLst>
              </a:tr>
              <a:tr h="395044">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solidFill>
                            <a:srgbClr val="9900FF"/>
                          </a:solidFill>
                        </a:rPr>
                        <a:t>1993</a:t>
                      </a:r>
                      <a:endParaRPr sz="1400" b="1" u="none" strike="noStrike" cap="none">
                        <a:solidFill>
                          <a:srgbClr val="9900F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solidFill>
                            <a:srgbClr val="9900FF"/>
                          </a:solidFill>
                        </a:rPr>
                        <a:t>Pentium</a:t>
                      </a:r>
                      <a:endParaRPr sz="1400" b="1" u="none" strike="noStrike" cap="none">
                        <a:solidFill>
                          <a:srgbClr val="9900FF"/>
                        </a:solidFill>
                      </a:endParaRPr>
                    </a:p>
                  </a:txBody>
                  <a:tcPr marL="91425" marR="91425" marT="91425" marB="91425"/>
                </a:tc>
                <a:tc>
                  <a:txBody>
                    <a:bodyPr/>
                    <a:lstStyle/>
                    <a:p>
                      <a:pPr marL="0" marR="0" lvl="0" indent="0" algn="r" rtl="0">
                        <a:lnSpc>
                          <a:spcPct val="100000"/>
                        </a:lnSpc>
                        <a:spcBef>
                          <a:spcPts val="0"/>
                        </a:spcBef>
                        <a:spcAft>
                          <a:spcPts val="0"/>
                        </a:spcAft>
                        <a:buClr>
                          <a:srgbClr val="000000"/>
                        </a:buClr>
                        <a:buSzPts val="1400"/>
                        <a:buFont typeface="Arial"/>
                        <a:buNone/>
                      </a:pPr>
                      <a:r>
                        <a:rPr lang="tr-TR" sz="1400" b="1" u="none" strike="noStrike" cap="none">
                          <a:solidFill>
                            <a:srgbClr val="9900FF"/>
                          </a:solidFill>
                        </a:rPr>
                        <a:t>3,100,000</a:t>
                      </a:r>
                      <a:endParaRPr sz="1400" b="1" u="none" strike="noStrike" cap="none">
                        <a:solidFill>
                          <a:srgbClr val="9900FF"/>
                        </a:solidFill>
                      </a:endParaRPr>
                    </a:p>
                  </a:txBody>
                  <a:tcPr marL="91425" marR="91425" marT="91425" marB="91425"/>
                </a:tc>
                <a:extLst>
                  <a:ext uri="{0D108BD9-81ED-4DB2-BD59-A6C34878D82A}">
                    <a16:rowId xmlns:a16="http://schemas.microsoft.com/office/drawing/2014/main" val="10003"/>
                  </a:ext>
                </a:extLst>
              </a:tr>
              <a:tr h="395044">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solidFill>
                            <a:srgbClr val="9900FF"/>
                          </a:solidFill>
                        </a:rPr>
                        <a:t>2000</a:t>
                      </a:r>
                      <a:endParaRPr sz="1400" b="1" u="none" strike="noStrike" cap="none">
                        <a:solidFill>
                          <a:srgbClr val="9900F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solidFill>
                            <a:srgbClr val="9900FF"/>
                          </a:solidFill>
                        </a:rPr>
                        <a:t>Pentium 4</a:t>
                      </a:r>
                      <a:endParaRPr sz="1400" b="1" u="none" strike="noStrike" cap="none">
                        <a:solidFill>
                          <a:srgbClr val="9900FF"/>
                        </a:solidFill>
                      </a:endParaRPr>
                    </a:p>
                  </a:txBody>
                  <a:tcPr marL="91425" marR="91425" marT="91425" marB="91425"/>
                </a:tc>
                <a:tc>
                  <a:txBody>
                    <a:bodyPr/>
                    <a:lstStyle/>
                    <a:p>
                      <a:pPr marL="0" marR="0" lvl="0" indent="0" algn="r" rtl="0">
                        <a:lnSpc>
                          <a:spcPct val="100000"/>
                        </a:lnSpc>
                        <a:spcBef>
                          <a:spcPts val="0"/>
                        </a:spcBef>
                        <a:spcAft>
                          <a:spcPts val="0"/>
                        </a:spcAft>
                        <a:buClr>
                          <a:srgbClr val="000000"/>
                        </a:buClr>
                        <a:buSzPts val="1400"/>
                        <a:buFont typeface="Arial"/>
                        <a:buNone/>
                      </a:pPr>
                      <a:r>
                        <a:rPr lang="tr-TR" sz="1400" b="1" u="none" strike="noStrike" cap="none">
                          <a:solidFill>
                            <a:srgbClr val="9900FF"/>
                          </a:solidFill>
                        </a:rPr>
                        <a:t>42,000,000</a:t>
                      </a:r>
                      <a:endParaRPr sz="1400" b="1" u="none" strike="noStrike" cap="none">
                        <a:solidFill>
                          <a:srgbClr val="9900FF"/>
                        </a:solidFill>
                      </a:endParaRPr>
                    </a:p>
                  </a:txBody>
                  <a:tcPr marL="91425" marR="91425" marT="91425" marB="91425"/>
                </a:tc>
                <a:extLst>
                  <a:ext uri="{0D108BD9-81ED-4DB2-BD59-A6C34878D82A}">
                    <a16:rowId xmlns:a16="http://schemas.microsoft.com/office/drawing/2014/main" val="10004"/>
                  </a:ext>
                </a:extLst>
              </a:tr>
              <a:tr h="395044">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solidFill>
                            <a:srgbClr val="9900FF"/>
                          </a:solidFill>
                        </a:rPr>
                        <a:t>2012</a:t>
                      </a:r>
                      <a:endParaRPr sz="1400" b="1" u="none" strike="noStrike" cap="none">
                        <a:solidFill>
                          <a:srgbClr val="9900F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solidFill>
                            <a:srgbClr val="9900FF"/>
                          </a:solidFill>
                        </a:rPr>
                        <a:t>Quad-Core + GPU Core i7</a:t>
                      </a:r>
                      <a:endParaRPr sz="1400" b="1" u="none" strike="noStrike" cap="none">
                        <a:solidFill>
                          <a:srgbClr val="9900FF"/>
                        </a:solidFill>
                      </a:endParaRPr>
                    </a:p>
                  </a:txBody>
                  <a:tcPr marL="91425" marR="91425" marT="91425" marB="91425"/>
                </a:tc>
                <a:tc>
                  <a:txBody>
                    <a:bodyPr/>
                    <a:lstStyle/>
                    <a:p>
                      <a:pPr marL="0" marR="0" lvl="0" indent="0" algn="r" rtl="0">
                        <a:lnSpc>
                          <a:spcPct val="100000"/>
                        </a:lnSpc>
                        <a:spcBef>
                          <a:spcPts val="0"/>
                        </a:spcBef>
                        <a:spcAft>
                          <a:spcPts val="0"/>
                        </a:spcAft>
                        <a:buClr>
                          <a:srgbClr val="000000"/>
                        </a:buClr>
                        <a:buSzPts val="1400"/>
                        <a:buFont typeface="Arial"/>
                        <a:buNone/>
                      </a:pPr>
                      <a:r>
                        <a:rPr lang="tr-TR" sz="1400" b="1" u="none" strike="noStrike" cap="none">
                          <a:solidFill>
                            <a:srgbClr val="9900FF"/>
                          </a:solidFill>
                        </a:rPr>
                        <a:t>1,400,000,000</a:t>
                      </a:r>
                      <a:endParaRPr sz="1400" b="1" u="none" strike="noStrike" cap="none">
                        <a:solidFill>
                          <a:srgbClr val="9900FF"/>
                        </a:solidFill>
                      </a:endParaRPr>
                    </a:p>
                  </a:txBody>
                  <a:tcPr marL="91425" marR="91425" marT="91425" marB="91425"/>
                </a:tc>
                <a:extLst>
                  <a:ext uri="{0D108BD9-81ED-4DB2-BD59-A6C34878D82A}">
                    <a16:rowId xmlns:a16="http://schemas.microsoft.com/office/drawing/2014/main" val="10005"/>
                  </a:ext>
                </a:extLst>
              </a:tr>
              <a:tr h="395044">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solidFill>
                            <a:srgbClr val="9900FF"/>
                          </a:solidFill>
                        </a:rPr>
                        <a:t>2020</a:t>
                      </a:r>
                      <a:endParaRPr sz="1400" b="1" u="none" strike="noStrike" cap="none">
                        <a:solidFill>
                          <a:srgbClr val="9900F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solidFill>
                            <a:srgbClr val="9900FF"/>
                          </a:solidFill>
                        </a:rPr>
                        <a:t>Apple M1 Chip</a:t>
                      </a:r>
                      <a:endParaRPr sz="1400" b="1" u="none" strike="noStrike" cap="none">
                        <a:solidFill>
                          <a:srgbClr val="9900FF"/>
                        </a:solidFill>
                      </a:endParaRPr>
                    </a:p>
                  </a:txBody>
                  <a:tcPr marL="91425" marR="91425" marT="91425" marB="91425"/>
                </a:tc>
                <a:tc>
                  <a:txBody>
                    <a:bodyPr/>
                    <a:lstStyle/>
                    <a:p>
                      <a:pPr marL="0" marR="0" lvl="0" indent="0" algn="r" rtl="0">
                        <a:lnSpc>
                          <a:spcPct val="100000"/>
                        </a:lnSpc>
                        <a:spcBef>
                          <a:spcPts val="0"/>
                        </a:spcBef>
                        <a:spcAft>
                          <a:spcPts val="0"/>
                        </a:spcAft>
                        <a:buClr>
                          <a:srgbClr val="000000"/>
                        </a:buClr>
                        <a:buSzPts val="1400"/>
                        <a:buFont typeface="Arial"/>
                        <a:buNone/>
                      </a:pPr>
                      <a:r>
                        <a:rPr lang="tr-TR" sz="1400" b="1" u="none" strike="noStrike" cap="none">
                          <a:solidFill>
                            <a:srgbClr val="9900FF"/>
                          </a:solidFill>
                        </a:rPr>
                        <a:t>16,000,000,000</a:t>
                      </a:r>
                      <a:endParaRPr sz="1400" b="1" u="none" strike="noStrike" cap="none">
                        <a:solidFill>
                          <a:srgbClr val="9900FF"/>
                        </a:solidFill>
                      </a:endParaRPr>
                    </a:p>
                  </a:txBody>
                  <a:tcPr marL="91425" marR="91425" marT="91425" marB="91425"/>
                </a:tc>
                <a:extLst>
                  <a:ext uri="{0D108BD9-81ED-4DB2-BD59-A6C34878D82A}">
                    <a16:rowId xmlns:a16="http://schemas.microsoft.com/office/drawing/2014/main" val="10006"/>
                  </a:ext>
                </a:extLst>
              </a:tr>
              <a:tr h="395044">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solidFill>
                            <a:srgbClr val="9900FF"/>
                          </a:solidFill>
                        </a:rPr>
                        <a:t>2022</a:t>
                      </a:r>
                      <a:endParaRPr sz="1400" b="1" u="none" strike="noStrike" cap="none">
                        <a:solidFill>
                          <a:srgbClr val="9900F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dirty="0">
                          <a:solidFill>
                            <a:srgbClr val="9900FF"/>
                          </a:solidFill>
                        </a:rPr>
                        <a:t>Apple M2 </a:t>
                      </a:r>
                      <a:r>
                        <a:rPr lang="tr-TR" sz="1400" b="1" u="none" strike="noStrike" cap="none" dirty="0" err="1">
                          <a:solidFill>
                            <a:srgbClr val="9900FF"/>
                          </a:solidFill>
                        </a:rPr>
                        <a:t>Chip</a:t>
                      </a:r>
                      <a:endParaRPr sz="1400" b="1" u="none" strike="noStrike" cap="none" dirty="0">
                        <a:solidFill>
                          <a:srgbClr val="9900FF"/>
                        </a:solidFill>
                      </a:endParaRPr>
                    </a:p>
                  </a:txBody>
                  <a:tcPr marL="91425" marR="91425" marT="91425" marB="91425"/>
                </a:tc>
                <a:tc>
                  <a:txBody>
                    <a:bodyPr/>
                    <a:lstStyle/>
                    <a:p>
                      <a:pPr marL="0" marR="0" lvl="0" indent="0" algn="r" rtl="0">
                        <a:lnSpc>
                          <a:spcPct val="100000"/>
                        </a:lnSpc>
                        <a:spcBef>
                          <a:spcPts val="0"/>
                        </a:spcBef>
                        <a:spcAft>
                          <a:spcPts val="0"/>
                        </a:spcAft>
                        <a:buClr>
                          <a:srgbClr val="000000"/>
                        </a:buClr>
                        <a:buSzPts val="1400"/>
                        <a:buFont typeface="Arial"/>
                        <a:buNone/>
                      </a:pPr>
                      <a:r>
                        <a:rPr lang="tr-TR" sz="1400" b="1" u="none" strike="noStrike" cap="none">
                          <a:solidFill>
                            <a:srgbClr val="9900FF"/>
                          </a:solidFill>
                        </a:rPr>
                        <a:t>20,000,000,000</a:t>
                      </a:r>
                      <a:endParaRPr sz="1400" b="1" u="none" strike="noStrike" cap="none">
                        <a:solidFill>
                          <a:srgbClr val="9900FF"/>
                        </a:solidFill>
                      </a:endParaRPr>
                    </a:p>
                  </a:txBody>
                  <a:tcPr marL="91425" marR="91425" marT="91425" marB="91425"/>
                </a:tc>
                <a:extLst>
                  <a:ext uri="{0D108BD9-81ED-4DB2-BD59-A6C34878D82A}">
                    <a16:rowId xmlns:a16="http://schemas.microsoft.com/office/drawing/2014/main" val="10007"/>
                  </a:ext>
                </a:extLst>
              </a:tr>
              <a:tr h="395044">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solidFill>
                            <a:srgbClr val="9900FF"/>
                          </a:solidFill>
                        </a:rPr>
                        <a:t>2022</a:t>
                      </a:r>
                      <a:endParaRPr sz="1400" b="1" u="none" strike="noStrike" cap="none">
                        <a:solidFill>
                          <a:srgbClr val="9900F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tr-TR" sz="1400" b="1" u="none" strike="noStrike" cap="none">
                          <a:solidFill>
                            <a:srgbClr val="9900FF"/>
                          </a:solidFill>
                        </a:rPr>
                        <a:t>Apple M1 Ultra</a:t>
                      </a:r>
                      <a:endParaRPr sz="1400" b="1" u="none" strike="noStrike" cap="none">
                        <a:solidFill>
                          <a:srgbClr val="9900FF"/>
                        </a:solidFill>
                      </a:endParaRPr>
                    </a:p>
                  </a:txBody>
                  <a:tcPr marL="91425" marR="91425" marT="91425" marB="91425"/>
                </a:tc>
                <a:tc>
                  <a:txBody>
                    <a:bodyPr/>
                    <a:lstStyle/>
                    <a:p>
                      <a:pPr marL="0" marR="0" lvl="0" indent="0" algn="r" rtl="0">
                        <a:lnSpc>
                          <a:spcPct val="100000"/>
                        </a:lnSpc>
                        <a:spcBef>
                          <a:spcPts val="0"/>
                        </a:spcBef>
                        <a:spcAft>
                          <a:spcPts val="0"/>
                        </a:spcAft>
                        <a:buClr>
                          <a:srgbClr val="000000"/>
                        </a:buClr>
                        <a:buSzPts val="1400"/>
                        <a:buFont typeface="Arial"/>
                        <a:buNone/>
                      </a:pPr>
                      <a:r>
                        <a:rPr lang="tr-TR" sz="1400" b="1" u="none" strike="noStrike" cap="none" dirty="0">
                          <a:solidFill>
                            <a:srgbClr val="9900FF"/>
                          </a:solidFill>
                        </a:rPr>
                        <a:t>114,000,000,000</a:t>
                      </a:r>
                      <a:endParaRPr sz="1400" b="1" u="none" strike="noStrike" cap="none" dirty="0">
                        <a:solidFill>
                          <a:srgbClr val="9900FF"/>
                        </a:solidFill>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2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27</a:t>
            </a:fld>
            <a:endParaRPr/>
          </a:p>
        </p:txBody>
      </p:sp>
      <p:sp>
        <p:nvSpPr>
          <p:cNvPr id="588" name="Google Shape;588;p26"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26"/>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pic>
        <p:nvPicPr>
          <p:cNvPr id="590" name="Google Shape;590;p26"/>
          <p:cNvPicPr preferRelativeResize="0"/>
          <p:nvPr/>
        </p:nvPicPr>
        <p:blipFill rotWithShape="1">
          <a:blip r:embed="rId3">
            <a:alphaModFix/>
          </a:blip>
          <a:srcRect/>
          <a:stretch/>
        </p:blipFill>
        <p:spPr>
          <a:xfrm>
            <a:off x="6815138" y="408776"/>
            <a:ext cx="1042987" cy="1712311"/>
          </a:xfrm>
          <a:prstGeom prst="rect">
            <a:avLst/>
          </a:prstGeom>
          <a:noFill/>
          <a:ln>
            <a:noFill/>
          </a:ln>
        </p:spPr>
      </p:pic>
      <p:pic>
        <p:nvPicPr>
          <p:cNvPr id="591" name="Google Shape;591;p26"/>
          <p:cNvPicPr preferRelativeResize="0"/>
          <p:nvPr/>
        </p:nvPicPr>
        <p:blipFill rotWithShape="1">
          <a:blip r:embed="rId4">
            <a:alphaModFix/>
          </a:blip>
          <a:srcRect/>
          <a:stretch/>
        </p:blipFill>
        <p:spPr>
          <a:xfrm>
            <a:off x="6190512" y="2309940"/>
            <a:ext cx="2717190" cy="2247287"/>
          </a:xfrm>
          <a:prstGeom prst="rect">
            <a:avLst/>
          </a:prstGeom>
          <a:noFill/>
          <a:ln>
            <a:noFill/>
          </a:ln>
        </p:spPr>
      </p:pic>
      <p:sp>
        <p:nvSpPr>
          <p:cNvPr id="592" name="Google Shape;592;p26"/>
          <p:cNvSpPr/>
          <p:nvPr/>
        </p:nvSpPr>
        <p:spPr>
          <a:xfrm>
            <a:off x="5870449" y="4661923"/>
            <a:ext cx="2505814" cy="307777"/>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741B47"/>
                </a:solidFill>
                <a:highlight>
                  <a:srgbClr val="FFFFFF"/>
                </a:highlight>
                <a:latin typeface="Arial"/>
                <a:ea typeface="Arial"/>
                <a:cs typeface="Arial"/>
                <a:sym typeface="Arial"/>
              </a:rPr>
              <a:t>Intel i7-3960x CPU die</a:t>
            </a:r>
            <a:endParaRPr sz="1400" b="1" i="0" u="none" strike="noStrike" cap="none">
              <a:solidFill>
                <a:srgbClr val="741B47"/>
              </a:solidFill>
              <a:highlight>
                <a:srgbClr val="FFFFFF"/>
              </a:highlight>
              <a:latin typeface="Arial"/>
              <a:ea typeface="Arial"/>
              <a:cs typeface="Arial"/>
              <a:sym typeface="Arial"/>
            </a:endParaRPr>
          </a:p>
        </p:txBody>
      </p:sp>
      <p:pic>
        <p:nvPicPr>
          <p:cNvPr id="593" name="Google Shape;593;p26"/>
          <p:cNvPicPr preferRelativeResize="0"/>
          <p:nvPr/>
        </p:nvPicPr>
        <p:blipFill rotWithShape="1">
          <a:blip r:embed="rId5">
            <a:alphaModFix/>
          </a:blip>
          <a:srcRect/>
          <a:stretch/>
        </p:blipFill>
        <p:spPr>
          <a:xfrm>
            <a:off x="2075501" y="1050324"/>
            <a:ext cx="3522050" cy="1772101"/>
          </a:xfrm>
          <a:prstGeom prst="rect">
            <a:avLst/>
          </a:prstGeom>
          <a:noFill/>
          <a:ln>
            <a:noFill/>
          </a:ln>
        </p:spPr>
      </p:pic>
      <p:pic>
        <p:nvPicPr>
          <p:cNvPr id="594" name="Google Shape;594;p26"/>
          <p:cNvPicPr preferRelativeResize="0"/>
          <p:nvPr/>
        </p:nvPicPr>
        <p:blipFill rotWithShape="1">
          <a:blip r:embed="rId6">
            <a:alphaModFix/>
          </a:blip>
          <a:srcRect/>
          <a:stretch/>
        </p:blipFill>
        <p:spPr>
          <a:xfrm>
            <a:off x="2050713" y="2822425"/>
            <a:ext cx="3523255" cy="1772101"/>
          </a:xfrm>
          <a:prstGeom prst="rect">
            <a:avLst/>
          </a:prstGeom>
          <a:noFill/>
          <a:ln>
            <a:noFill/>
          </a:ln>
        </p:spPr>
      </p:pic>
      <p:sp>
        <p:nvSpPr>
          <p:cNvPr id="595" name="Google Shape;595;p26"/>
          <p:cNvSpPr/>
          <p:nvPr/>
        </p:nvSpPr>
        <p:spPr>
          <a:xfrm>
            <a:off x="-135381" y="1367984"/>
            <a:ext cx="2505900" cy="1599015"/>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Clr>
                <a:srgbClr val="000000"/>
              </a:buClr>
              <a:buSzPts val="1400"/>
              <a:buFont typeface="Arial"/>
              <a:buNone/>
            </a:pPr>
            <a:r>
              <a:rPr lang="tr-TR" sz="1400" b="1" i="0" u="none" strike="noStrike" cap="none" dirty="0">
                <a:solidFill>
                  <a:srgbClr val="741B47"/>
                </a:solidFill>
                <a:highlight>
                  <a:srgbClr val="FFFFFF"/>
                </a:highlight>
                <a:latin typeface="Arial"/>
                <a:ea typeface="Arial"/>
                <a:cs typeface="Arial"/>
                <a:sym typeface="Arial"/>
              </a:rPr>
              <a:t>Intel i9-12900K CPU </a:t>
            </a:r>
            <a:r>
              <a:rPr lang="tr-TR" sz="1400" b="1" i="0" u="none" strike="noStrike" cap="none" dirty="0" err="1">
                <a:solidFill>
                  <a:srgbClr val="741B47"/>
                </a:solidFill>
                <a:highlight>
                  <a:srgbClr val="FFFFFF"/>
                </a:highlight>
                <a:latin typeface="Arial"/>
                <a:ea typeface="Arial"/>
                <a:cs typeface="Arial"/>
                <a:sym typeface="Arial"/>
              </a:rPr>
              <a:t>die</a:t>
            </a:r>
            <a:r>
              <a:rPr lang="tr-TR" sz="1400" b="1" i="0" u="none" strike="noStrike" cap="none" dirty="0">
                <a:solidFill>
                  <a:srgbClr val="741B47"/>
                </a:solidFill>
                <a:highlight>
                  <a:srgbClr val="FFFFFF"/>
                </a:highlight>
                <a:latin typeface="Arial"/>
                <a:ea typeface="Arial"/>
                <a:cs typeface="Arial"/>
                <a:sym typeface="Arial"/>
              </a:rPr>
              <a:t> </a:t>
            </a:r>
            <a:r>
              <a:rPr lang="tr-TR" sz="1400" b="1" i="0" u="none" strike="noStrike" cap="none" dirty="0" err="1">
                <a:solidFill>
                  <a:srgbClr val="741B47"/>
                </a:solidFill>
                <a:highlight>
                  <a:srgbClr val="FFFFFF"/>
                </a:highlight>
                <a:latin typeface="Arial"/>
                <a:ea typeface="Arial"/>
                <a:cs typeface="Arial"/>
                <a:sym typeface="Arial"/>
              </a:rPr>
              <a:t>photo</a:t>
            </a:r>
            <a:endParaRPr sz="1400" b="1" i="0" u="none" strike="noStrike" cap="none" dirty="0">
              <a:solidFill>
                <a:srgbClr val="741B47"/>
              </a:solidFill>
              <a:highlight>
                <a:srgbClr val="FFFFFF"/>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741B47"/>
              </a:solidFill>
              <a:highlight>
                <a:srgbClr val="FFFFFF"/>
              </a:highlight>
              <a:latin typeface="Arial"/>
              <a:ea typeface="Arial"/>
              <a:cs typeface="Arial"/>
              <a:sym typeface="Arial"/>
            </a:endParaRPr>
          </a:p>
          <a:p>
            <a:pPr marL="285750" marR="0" lvl="3" indent="-285750" algn="l" rtl="0">
              <a:lnSpc>
                <a:spcPct val="100000"/>
              </a:lnSpc>
              <a:spcBef>
                <a:spcPts val="0"/>
              </a:spcBef>
              <a:spcAft>
                <a:spcPts val="0"/>
              </a:spcAft>
              <a:buClr>
                <a:srgbClr val="262626"/>
              </a:buClr>
              <a:buSzPts val="1400"/>
              <a:buFont typeface="Arial"/>
              <a:buChar char="•"/>
            </a:pPr>
            <a:r>
              <a:rPr lang="tr-TR" sz="1400" b="0" i="0" u="none" strike="noStrike" cap="none" dirty="0">
                <a:solidFill>
                  <a:srgbClr val="262626"/>
                </a:solidFill>
                <a:latin typeface="Arial"/>
                <a:ea typeface="Arial"/>
                <a:cs typeface="Arial"/>
                <a:sym typeface="Arial"/>
              </a:rPr>
              <a:t>Total </a:t>
            </a:r>
            <a:r>
              <a:rPr lang="tr-TR" sz="1400" b="0" i="0" u="none" strike="noStrike" cap="none" dirty="0" err="1">
                <a:solidFill>
                  <a:srgbClr val="262626"/>
                </a:solidFill>
                <a:latin typeface="Arial"/>
                <a:ea typeface="Arial"/>
                <a:cs typeface="Arial"/>
                <a:sym typeface="Arial"/>
              </a:rPr>
              <a:t>Cores</a:t>
            </a:r>
            <a:r>
              <a:rPr lang="tr-TR" sz="1400" b="0" i="0" u="none" strike="noStrike" cap="none" dirty="0">
                <a:solidFill>
                  <a:srgbClr val="262626"/>
                </a:solidFill>
                <a:latin typeface="Arial"/>
                <a:ea typeface="Arial"/>
                <a:cs typeface="Arial"/>
                <a:sym typeface="Arial"/>
              </a:rPr>
              <a:t> :16  </a:t>
            </a:r>
            <a:endParaRPr dirty="0"/>
          </a:p>
          <a:p>
            <a:pPr marL="342900" marR="0" lvl="5" indent="-342900" algn="l" rtl="0">
              <a:lnSpc>
                <a:spcPct val="100000"/>
              </a:lnSpc>
              <a:spcBef>
                <a:spcPts val="0"/>
              </a:spcBef>
              <a:spcAft>
                <a:spcPts val="0"/>
              </a:spcAft>
              <a:buClr>
                <a:srgbClr val="262626"/>
              </a:buClr>
              <a:buSzPts val="1400"/>
              <a:buFont typeface="Arial"/>
              <a:buChar char="•"/>
            </a:pPr>
            <a:r>
              <a:rPr lang="tr-TR" sz="1400" b="0" i="0" u="none" strike="noStrike" cap="none" dirty="0">
                <a:solidFill>
                  <a:srgbClr val="262626"/>
                </a:solidFill>
                <a:latin typeface="Arial"/>
                <a:ea typeface="Arial"/>
                <a:cs typeface="Arial"/>
                <a:sym typeface="Arial"/>
              </a:rPr>
              <a:t>8 </a:t>
            </a:r>
            <a:r>
              <a:rPr lang="tr-TR" sz="1400" b="0" i="0" u="none" strike="noStrike" cap="none" dirty="0" err="1">
                <a:solidFill>
                  <a:srgbClr val="262626"/>
                </a:solidFill>
                <a:latin typeface="Arial"/>
                <a:ea typeface="Arial"/>
                <a:cs typeface="Arial"/>
                <a:sym typeface="Arial"/>
              </a:rPr>
              <a:t>Performance-cores</a:t>
            </a:r>
            <a:r>
              <a:rPr lang="tr-TR" sz="1400" b="0" i="0" u="none" strike="noStrike" cap="none" dirty="0">
                <a:solidFill>
                  <a:srgbClr val="262626"/>
                </a:solidFill>
                <a:latin typeface="Arial"/>
                <a:ea typeface="Arial"/>
                <a:cs typeface="Arial"/>
                <a:sym typeface="Arial"/>
              </a:rPr>
              <a:t>, </a:t>
            </a:r>
            <a:endParaRPr dirty="0"/>
          </a:p>
          <a:p>
            <a:pPr marL="342900" marR="0" lvl="5" indent="-342900" algn="l" rtl="0">
              <a:lnSpc>
                <a:spcPct val="100000"/>
              </a:lnSpc>
              <a:spcBef>
                <a:spcPts val="0"/>
              </a:spcBef>
              <a:spcAft>
                <a:spcPts val="0"/>
              </a:spcAft>
              <a:buClr>
                <a:srgbClr val="262626"/>
              </a:buClr>
              <a:buSzPts val="1400"/>
              <a:buFont typeface="Arial"/>
              <a:buChar char="•"/>
            </a:pPr>
            <a:r>
              <a:rPr lang="tr-TR" sz="1400" b="0" i="0" u="none" strike="noStrike" cap="none" dirty="0">
                <a:solidFill>
                  <a:srgbClr val="262626"/>
                </a:solidFill>
                <a:latin typeface="Arial"/>
                <a:ea typeface="Arial"/>
                <a:cs typeface="Arial"/>
                <a:sym typeface="Arial"/>
              </a:rPr>
              <a:t>8 </a:t>
            </a:r>
            <a:r>
              <a:rPr lang="tr-TR" sz="1400" b="0" i="0" u="none" strike="noStrike" cap="none" dirty="0" err="1">
                <a:solidFill>
                  <a:srgbClr val="262626"/>
                </a:solidFill>
                <a:latin typeface="Arial"/>
                <a:ea typeface="Arial"/>
                <a:cs typeface="Arial"/>
                <a:sym typeface="Arial"/>
              </a:rPr>
              <a:t>Efficient-cores</a:t>
            </a:r>
            <a:endParaRPr sz="1400" b="0" i="0" u="none" strike="noStrike" cap="none" dirty="0">
              <a:solidFill>
                <a:srgbClr val="262626"/>
              </a:solidFill>
              <a:latin typeface="Arial"/>
              <a:ea typeface="Arial"/>
              <a:cs typeface="Arial"/>
              <a:sym typeface="Arial"/>
            </a:endParaRPr>
          </a:p>
          <a:p>
            <a:pPr marL="285750" marR="0" lvl="0" indent="-285750" algn="l" rtl="0">
              <a:lnSpc>
                <a:spcPct val="100000"/>
              </a:lnSpc>
              <a:spcBef>
                <a:spcPts val="0"/>
              </a:spcBef>
              <a:spcAft>
                <a:spcPts val="0"/>
              </a:spcAft>
              <a:buClr>
                <a:srgbClr val="262626"/>
              </a:buClr>
              <a:buSzPts val="1400"/>
              <a:buFont typeface="Arial"/>
              <a:buChar char="•"/>
            </a:pPr>
            <a:r>
              <a:rPr lang="tr-TR" sz="1400" b="0" i="0" u="none" strike="noStrike" cap="none" dirty="0" err="1">
                <a:solidFill>
                  <a:srgbClr val="262626"/>
                </a:solidFill>
                <a:latin typeface="Arial"/>
                <a:ea typeface="Arial"/>
                <a:cs typeface="Arial"/>
                <a:sym typeface="Arial"/>
              </a:rPr>
              <a:t>Cache</a:t>
            </a:r>
            <a:r>
              <a:rPr lang="tr-TR" sz="1400" b="0" i="0" u="none" strike="noStrike" cap="none" dirty="0">
                <a:solidFill>
                  <a:srgbClr val="262626"/>
                </a:solidFill>
                <a:latin typeface="Arial"/>
                <a:ea typeface="Arial"/>
                <a:cs typeface="Arial"/>
                <a:sym typeface="Arial"/>
              </a:rPr>
              <a:t> : 30 MB </a:t>
            </a:r>
            <a:endParaRPr sz="1400" b="1" i="0" u="none" strike="noStrike" cap="none" dirty="0">
              <a:solidFill>
                <a:srgbClr val="741B47"/>
              </a:solidFill>
              <a:highlight>
                <a:srgbClr val="FFFFFF"/>
              </a:highlight>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27"/>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28</a:t>
            </a:fld>
            <a:endParaRPr/>
          </a:p>
        </p:txBody>
      </p:sp>
      <p:sp>
        <p:nvSpPr>
          <p:cNvPr id="601" name="Google Shape;601;p27"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27"/>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pic>
        <p:nvPicPr>
          <p:cNvPr id="603" name="Google Shape;603;p27"/>
          <p:cNvPicPr preferRelativeResize="0"/>
          <p:nvPr/>
        </p:nvPicPr>
        <p:blipFill rotWithShape="1">
          <a:blip r:embed="rId3">
            <a:alphaModFix/>
          </a:blip>
          <a:srcRect/>
          <a:stretch/>
        </p:blipFill>
        <p:spPr>
          <a:xfrm>
            <a:off x="737949" y="660747"/>
            <a:ext cx="3834051" cy="3634361"/>
          </a:xfrm>
          <a:prstGeom prst="rect">
            <a:avLst/>
          </a:prstGeom>
          <a:noFill/>
          <a:ln>
            <a:noFill/>
          </a:ln>
        </p:spPr>
      </p:pic>
      <p:sp>
        <p:nvSpPr>
          <p:cNvPr id="604" name="Google Shape;604;p27"/>
          <p:cNvSpPr/>
          <p:nvPr/>
        </p:nvSpPr>
        <p:spPr>
          <a:xfrm>
            <a:off x="4811860" y="1160170"/>
            <a:ext cx="3291840" cy="1754326"/>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tr-TR" sz="1800" b="0" i="0" u="none" strike="noStrike" cap="none" dirty="0" err="1">
                <a:solidFill>
                  <a:srgbClr val="1D1D1F"/>
                </a:solidFill>
                <a:latin typeface="Tahoma"/>
                <a:ea typeface="Tahoma"/>
                <a:cs typeface="Tahoma"/>
                <a:sym typeface="Tahoma"/>
              </a:rPr>
              <a:t>System</a:t>
            </a:r>
            <a:r>
              <a:rPr lang="tr-TR" sz="1800" b="0" i="0" u="none" strike="noStrike" cap="none" dirty="0">
                <a:solidFill>
                  <a:srgbClr val="1D1D1F"/>
                </a:solidFill>
                <a:latin typeface="Tahoma"/>
                <a:ea typeface="Tahoma"/>
                <a:cs typeface="Tahoma"/>
                <a:sym typeface="Tahoma"/>
              </a:rPr>
              <a:t> on a </a:t>
            </a:r>
            <a:r>
              <a:rPr lang="tr-TR" sz="1800" b="0" i="0" u="none" strike="noStrike" cap="none" dirty="0" err="1">
                <a:solidFill>
                  <a:srgbClr val="1D1D1F"/>
                </a:solidFill>
                <a:latin typeface="Tahoma"/>
                <a:ea typeface="Tahoma"/>
                <a:cs typeface="Tahoma"/>
                <a:sym typeface="Tahoma"/>
              </a:rPr>
              <a:t>chip</a:t>
            </a:r>
            <a:r>
              <a:rPr lang="tr-TR" sz="1800" b="0" i="0" u="none" strike="noStrike" cap="none" dirty="0">
                <a:solidFill>
                  <a:srgbClr val="1D1D1F"/>
                </a:solidFill>
                <a:latin typeface="Tahoma"/>
                <a:ea typeface="Tahoma"/>
                <a:cs typeface="Tahoma"/>
                <a:sym typeface="Tahoma"/>
              </a:rPr>
              <a:t> (</a:t>
            </a:r>
            <a:r>
              <a:rPr lang="tr-TR" sz="1800" b="0" i="0" u="none" strike="noStrike" cap="none" dirty="0" err="1">
                <a:solidFill>
                  <a:srgbClr val="1D1D1F"/>
                </a:solidFill>
                <a:latin typeface="Tahoma"/>
                <a:ea typeface="Tahoma"/>
                <a:cs typeface="Tahoma"/>
                <a:sym typeface="Tahoma"/>
              </a:rPr>
              <a:t>SoC</a:t>
            </a:r>
            <a:endParaRPr sz="1400" b="0" i="0" u="none" strike="noStrike" cap="none" dirty="0">
              <a:solidFill>
                <a:srgbClr val="000000"/>
              </a:solidFill>
              <a:latin typeface="Arial"/>
              <a:ea typeface="Arial"/>
              <a:cs typeface="Arial"/>
              <a:sym typeface="Arial"/>
            </a:endParaRPr>
          </a:p>
          <a:p>
            <a:pPr marL="285750" marR="0" lvl="8" indent="-285750" algn="l" rtl="0">
              <a:lnSpc>
                <a:spcPct val="100000"/>
              </a:lnSpc>
              <a:spcBef>
                <a:spcPts val="0"/>
              </a:spcBef>
              <a:spcAft>
                <a:spcPts val="0"/>
              </a:spcAft>
              <a:buClr>
                <a:srgbClr val="000000"/>
              </a:buClr>
              <a:buSzPts val="1800"/>
              <a:buFont typeface="Arial"/>
              <a:buChar char="-"/>
            </a:pPr>
            <a:r>
              <a:rPr lang="tr-TR" sz="1800" b="0" i="0" u="none" strike="noStrike" cap="none" dirty="0">
                <a:solidFill>
                  <a:srgbClr val="1D1D1F"/>
                </a:solidFill>
                <a:latin typeface="Tahoma"/>
                <a:ea typeface="Tahoma"/>
                <a:cs typeface="Tahoma"/>
                <a:sym typeface="Tahoma"/>
              </a:rPr>
              <a:t>5-nanometer </a:t>
            </a:r>
            <a:r>
              <a:rPr lang="tr-TR" sz="1800" b="0" i="0" u="none" strike="noStrike" cap="none" dirty="0" err="1">
                <a:solidFill>
                  <a:srgbClr val="1D1D1F"/>
                </a:solidFill>
                <a:latin typeface="Tahoma"/>
                <a:ea typeface="Tahoma"/>
                <a:cs typeface="Tahoma"/>
                <a:sym typeface="Tahoma"/>
              </a:rPr>
              <a:t>process</a:t>
            </a:r>
            <a:endParaRPr sz="1400" b="0" i="0" u="none" strike="noStrike" cap="none" dirty="0">
              <a:solidFill>
                <a:srgbClr val="000000"/>
              </a:solidFill>
              <a:latin typeface="Arial"/>
              <a:ea typeface="Arial"/>
              <a:cs typeface="Arial"/>
              <a:sym typeface="Arial"/>
            </a:endParaRPr>
          </a:p>
          <a:p>
            <a:pPr marL="285750" marR="0" lvl="8" indent="-285750" algn="l" rtl="0">
              <a:lnSpc>
                <a:spcPct val="100000"/>
              </a:lnSpc>
              <a:spcBef>
                <a:spcPts val="0"/>
              </a:spcBef>
              <a:spcAft>
                <a:spcPts val="0"/>
              </a:spcAft>
              <a:buClr>
                <a:srgbClr val="000000"/>
              </a:buClr>
              <a:buSzPts val="1800"/>
              <a:buFont typeface="Arial"/>
              <a:buChar char="-"/>
            </a:pPr>
            <a:r>
              <a:rPr lang="tr-TR" sz="1800" b="0" i="0" u="none" strike="noStrike" cap="none" dirty="0">
                <a:solidFill>
                  <a:srgbClr val="1D1D1F"/>
                </a:solidFill>
                <a:latin typeface="Tahoma"/>
                <a:ea typeface="Tahoma"/>
                <a:cs typeface="Tahoma"/>
                <a:sym typeface="Tahoma"/>
              </a:rPr>
              <a:t>16 </a:t>
            </a:r>
            <a:r>
              <a:rPr lang="tr-TR" sz="1800" b="0" i="0" u="none" strike="noStrike" cap="none" dirty="0" err="1">
                <a:solidFill>
                  <a:srgbClr val="1D1D1F"/>
                </a:solidFill>
                <a:latin typeface="Tahoma"/>
                <a:ea typeface="Tahoma"/>
                <a:cs typeface="Tahoma"/>
                <a:sym typeface="Tahoma"/>
              </a:rPr>
              <a:t>billion</a:t>
            </a:r>
            <a:r>
              <a:rPr lang="tr-TR" sz="1800" b="0" i="0" u="none" strike="noStrike" cap="none" dirty="0">
                <a:solidFill>
                  <a:srgbClr val="1D1D1F"/>
                </a:solidFill>
                <a:latin typeface="Tahoma"/>
                <a:ea typeface="Tahoma"/>
                <a:cs typeface="Tahoma"/>
                <a:sym typeface="Tahoma"/>
              </a:rPr>
              <a:t> </a:t>
            </a:r>
            <a:r>
              <a:rPr lang="tr-TR" sz="1800" b="0" i="0" u="none" strike="noStrike" cap="none" dirty="0" err="1">
                <a:solidFill>
                  <a:srgbClr val="1D1D1F"/>
                </a:solidFill>
                <a:latin typeface="Tahoma"/>
                <a:ea typeface="Tahoma"/>
                <a:cs typeface="Tahoma"/>
                <a:sym typeface="Tahoma"/>
              </a:rPr>
              <a:t>transistors</a:t>
            </a:r>
            <a:endParaRPr sz="1400" b="0" i="0" u="none" strike="noStrike" cap="none" dirty="0">
              <a:solidFill>
                <a:srgbClr val="000000"/>
              </a:solidFill>
              <a:latin typeface="Arial"/>
              <a:ea typeface="Arial"/>
              <a:cs typeface="Arial"/>
              <a:sym typeface="Arial"/>
            </a:endParaRPr>
          </a:p>
          <a:p>
            <a:pPr marL="285750" marR="0" lvl="8" indent="-285750" algn="l" rtl="0">
              <a:lnSpc>
                <a:spcPct val="100000"/>
              </a:lnSpc>
              <a:spcBef>
                <a:spcPts val="0"/>
              </a:spcBef>
              <a:spcAft>
                <a:spcPts val="0"/>
              </a:spcAft>
              <a:buClr>
                <a:srgbClr val="000000"/>
              </a:buClr>
              <a:buSzPts val="1800"/>
              <a:buFont typeface="Arial"/>
              <a:buChar char="-"/>
            </a:pPr>
            <a:r>
              <a:rPr lang="tr-TR" sz="1800" b="0" i="0" u="none" strike="noStrike" cap="none" dirty="0">
                <a:solidFill>
                  <a:srgbClr val="1D1D1F"/>
                </a:solidFill>
                <a:latin typeface="Tahoma"/>
                <a:ea typeface="Tahoma"/>
                <a:cs typeface="Tahoma"/>
                <a:sym typeface="Tahoma"/>
              </a:rPr>
              <a:t>8-core CPU </a:t>
            </a:r>
            <a:endParaRPr sz="1400" b="0" i="0" u="none" strike="noStrike" cap="none" dirty="0">
              <a:solidFill>
                <a:srgbClr val="000000"/>
              </a:solidFill>
              <a:latin typeface="Arial"/>
              <a:ea typeface="Arial"/>
              <a:cs typeface="Arial"/>
              <a:sym typeface="Arial"/>
            </a:endParaRPr>
          </a:p>
          <a:p>
            <a:pPr marL="285750" marR="0" lvl="8" indent="-285750" algn="l" rtl="0">
              <a:lnSpc>
                <a:spcPct val="100000"/>
              </a:lnSpc>
              <a:spcBef>
                <a:spcPts val="0"/>
              </a:spcBef>
              <a:spcAft>
                <a:spcPts val="0"/>
              </a:spcAft>
              <a:buClr>
                <a:srgbClr val="000000"/>
              </a:buClr>
              <a:buSzPts val="1800"/>
              <a:buFont typeface="Arial"/>
              <a:buChar char="-"/>
            </a:pPr>
            <a:r>
              <a:rPr lang="tr-TR" sz="1800" b="0" i="0" u="none" strike="noStrike" cap="none" dirty="0">
                <a:solidFill>
                  <a:srgbClr val="1D1D1F"/>
                </a:solidFill>
                <a:latin typeface="Tahoma"/>
                <a:ea typeface="Tahoma"/>
                <a:cs typeface="Tahoma"/>
                <a:sym typeface="Tahoma"/>
              </a:rPr>
              <a:t>8-core GPU</a:t>
            </a:r>
            <a:endParaRPr sz="1400" b="0" i="0" u="none" strike="noStrike" cap="none" dirty="0">
              <a:solidFill>
                <a:srgbClr val="000000"/>
              </a:solidFill>
              <a:latin typeface="Arial"/>
              <a:ea typeface="Arial"/>
              <a:cs typeface="Arial"/>
              <a:sym typeface="Arial"/>
            </a:endParaRPr>
          </a:p>
          <a:p>
            <a:pPr marL="285750" marR="0" lvl="8" indent="-285750" algn="l" rtl="0">
              <a:lnSpc>
                <a:spcPct val="100000"/>
              </a:lnSpc>
              <a:spcBef>
                <a:spcPts val="0"/>
              </a:spcBef>
              <a:spcAft>
                <a:spcPts val="0"/>
              </a:spcAft>
              <a:buClr>
                <a:srgbClr val="000000"/>
              </a:buClr>
              <a:buSzPts val="1800"/>
              <a:buFont typeface="Arial"/>
              <a:buChar char="-"/>
            </a:pPr>
            <a:r>
              <a:rPr lang="tr-TR" sz="1800" b="0" i="0" u="none" strike="noStrike" cap="none" dirty="0">
                <a:solidFill>
                  <a:srgbClr val="1D1D1F"/>
                </a:solidFill>
                <a:latin typeface="Tahoma"/>
                <a:ea typeface="Tahoma"/>
                <a:cs typeface="Tahoma"/>
                <a:sym typeface="Tahoma"/>
              </a:rPr>
              <a:t>16-core </a:t>
            </a:r>
            <a:r>
              <a:rPr lang="tr-TR" sz="1800" b="0" i="0" u="none" strike="noStrike" cap="none" dirty="0" err="1">
                <a:solidFill>
                  <a:srgbClr val="1D1D1F"/>
                </a:solidFill>
                <a:latin typeface="Tahoma"/>
                <a:ea typeface="Tahoma"/>
                <a:cs typeface="Tahoma"/>
                <a:sym typeface="Tahoma"/>
              </a:rPr>
              <a:t>neural</a:t>
            </a:r>
            <a:r>
              <a:rPr lang="tr-TR" sz="1800" b="0" i="0" u="none" strike="noStrike" cap="none" dirty="0">
                <a:solidFill>
                  <a:srgbClr val="1D1D1F"/>
                </a:solidFill>
                <a:latin typeface="Tahoma"/>
                <a:ea typeface="Tahoma"/>
                <a:cs typeface="Tahoma"/>
                <a:sym typeface="Tahoma"/>
              </a:rPr>
              <a:t> engine</a:t>
            </a:r>
            <a:endParaRPr sz="1800" b="0" i="0" u="none" strike="noStrike" cap="none" dirty="0">
              <a:solidFill>
                <a:srgbClr val="000000"/>
              </a:solidFill>
              <a:latin typeface="Tahoma"/>
              <a:ea typeface="Tahoma"/>
              <a:cs typeface="Tahoma"/>
              <a:sym typeface="Tahoma"/>
            </a:endParaRPr>
          </a:p>
        </p:txBody>
      </p:sp>
      <p:sp>
        <p:nvSpPr>
          <p:cNvPr id="605" name="Google Shape;605;p27"/>
          <p:cNvSpPr/>
          <p:nvPr/>
        </p:nvSpPr>
        <p:spPr>
          <a:xfrm>
            <a:off x="1507865" y="4328864"/>
            <a:ext cx="2294218" cy="307777"/>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741B47"/>
                </a:solidFill>
                <a:highlight>
                  <a:srgbClr val="FFFFFF"/>
                </a:highlight>
                <a:latin typeface="Arial"/>
                <a:ea typeface="Arial"/>
                <a:cs typeface="Arial"/>
                <a:sym typeface="Arial"/>
              </a:rPr>
              <a:t>Apple M1 die photo</a:t>
            </a:r>
            <a:endParaRPr sz="1400" b="1" i="0" u="none" strike="noStrike" cap="none">
              <a:solidFill>
                <a:srgbClr val="741B47"/>
              </a:solidFill>
              <a:highlight>
                <a:srgbClr val="FFFFFF"/>
              </a:highlight>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pic>
        <p:nvPicPr>
          <p:cNvPr id="610" name="Google Shape;610;p28"/>
          <p:cNvPicPr preferRelativeResize="0"/>
          <p:nvPr/>
        </p:nvPicPr>
        <p:blipFill rotWithShape="1">
          <a:blip r:embed="rId3">
            <a:alphaModFix/>
          </a:blip>
          <a:srcRect/>
          <a:stretch/>
        </p:blipFill>
        <p:spPr>
          <a:xfrm>
            <a:off x="3952350" y="810425"/>
            <a:ext cx="4686200" cy="4241450"/>
          </a:xfrm>
          <a:prstGeom prst="rect">
            <a:avLst/>
          </a:prstGeom>
          <a:noFill/>
          <a:ln>
            <a:noFill/>
          </a:ln>
        </p:spPr>
      </p:pic>
      <p:sp>
        <p:nvSpPr>
          <p:cNvPr id="611" name="Google Shape;611;p28"/>
          <p:cNvSpPr txBox="1"/>
          <p:nvPr/>
        </p:nvSpPr>
        <p:spPr>
          <a:xfrm>
            <a:off x="1144775" y="2038100"/>
            <a:ext cx="2280900" cy="16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741B47"/>
              </a:solidFill>
              <a:highlight>
                <a:srgbClr val="FFFFFF"/>
              </a:highlight>
              <a:latin typeface="Arial"/>
              <a:ea typeface="Arial"/>
              <a:cs typeface="Arial"/>
              <a:sym typeface="Arial"/>
            </a:endParaRPr>
          </a:p>
          <a:p>
            <a:pPr marL="457200" marR="0" lvl="0" indent="-342900" algn="l" rtl="0">
              <a:lnSpc>
                <a:spcPct val="100000"/>
              </a:lnSpc>
              <a:spcBef>
                <a:spcPts val="0"/>
              </a:spcBef>
              <a:spcAft>
                <a:spcPts val="0"/>
              </a:spcAft>
              <a:buClr>
                <a:srgbClr val="741B47"/>
              </a:buClr>
              <a:buSzPts val="1800"/>
              <a:buFont typeface="Arial"/>
              <a:buChar char="●"/>
            </a:pPr>
            <a:r>
              <a:rPr lang="tr-TR" sz="1800" b="0" i="0" u="none" strike="noStrike" cap="none">
                <a:solidFill>
                  <a:srgbClr val="741B47"/>
                </a:solidFill>
                <a:highlight>
                  <a:srgbClr val="FFFFFF"/>
                </a:highlight>
                <a:latin typeface="Arial"/>
                <a:ea typeface="Arial"/>
                <a:cs typeface="Arial"/>
                <a:sym typeface="Arial"/>
              </a:rPr>
              <a:t>Temporary</a:t>
            </a:r>
            <a:endParaRPr sz="1800" b="0" i="0" u="none" strike="noStrike" cap="none">
              <a:solidFill>
                <a:srgbClr val="741B47"/>
              </a:solidFill>
              <a:highlight>
                <a:srgbClr val="FFFFFF"/>
              </a:highlight>
              <a:latin typeface="Arial"/>
              <a:ea typeface="Arial"/>
              <a:cs typeface="Arial"/>
              <a:sym typeface="Arial"/>
            </a:endParaRPr>
          </a:p>
          <a:p>
            <a:pPr marL="457200" marR="0" lvl="0" indent="-342900" algn="l" rtl="0">
              <a:lnSpc>
                <a:spcPct val="100000"/>
              </a:lnSpc>
              <a:spcBef>
                <a:spcPts val="0"/>
              </a:spcBef>
              <a:spcAft>
                <a:spcPts val="0"/>
              </a:spcAft>
              <a:buClr>
                <a:srgbClr val="741B47"/>
              </a:buClr>
              <a:buSzPts val="1800"/>
              <a:buFont typeface="Arial"/>
              <a:buChar char="●"/>
            </a:pPr>
            <a:r>
              <a:rPr lang="tr-TR" sz="1800" b="0" i="0" u="none" strike="noStrike" cap="none">
                <a:solidFill>
                  <a:srgbClr val="741B47"/>
                </a:solidFill>
                <a:highlight>
                  <a:srgbClr val="FFFFFF"/>
                </a:highlight>
                <a:latin typeface="Arial"/>
                <a:ea typeface="Arial"/>
                <a:cs typeface="Arial"/>
                <a:sym typeface="Arial"/>
              </a:rPr>
              <a:t>Fast</a:t>
            </a:r>
            <a:endParaRPr sz="1800" b="0" i="0" u="none" strike="noStrike" cap="none">
              <a:solidFill>
                <a:srgbClr val="741B47"/>
              </a:solidFill>
              <a:highlight>
                <a:srgbClr val="FFFFFF"/>
              </a:highlight>
              <a:latin typeface="Arial"/>
              <a:ea typeface="Arial"/>
              <a:cs typeface="Arial"/>
              <a:sym typeface="Arial"/>
            </a:endParaRPr>
          </a:p>
          <a:p>
            <a:pPr marL="457200" marR="0" lvl="0" indent="-342900" algn="l" rtl="0">
              <a:lnSpc>
                <a:spcPct val="100000"/>
              </a:lnSpc>
              <a:spcBef>
                <a:spcPts val="0"/>
              </a:spcBef>
              <a:spcAft>
                <a:spcPts val="0"/>
              </a:spcAft>
              <a:buClr>
                <a:srgbClr val="741B47"/>
              </a:buClr>
              <a:buSzPts val="1800"/>
              <a:buFont typeface="Arial"/>
              <a:buChar char="●"/>
            </a:pPr>
            <a:r>
              <a:rPr lang="tr-TR" sz="1800" b="0" i="0" u="none" strike="noStrike" cap="none">
                <a:solidFill>
                  <a:srgbClr val="741B47"/>
                </a:solidFill>
                <a:highlight>
                  <a:srgbClr val="FFFFFF"/>
                </a:highlight>
                <a:latin typeface="Arial"/>
                <a:ea typeface="Arial"/>
                <a:cs typeface="Arial"/>
                <a:sym typeface="Arial"/>
              </a:rPr>
              <a:t>Expensive</a:t>
            </a:r>
            <a:endParaRPr sz="1800" b="0" i="0" u="none" strike="noStrike" cap="none">
              <a:solidFill>
                <a:srgbClr val="741B47"/>
              </a:solidFill>
              <a:highlight>
                <a:srgbClr val="FFFFFF"/>
              </a:highlight>
              <a:latin typeface="Arial"/>
              <a:ea typeface="Arial"/>
              <a:cs typeface="Arial"/>
              <a:sym typeface="Arial"/>
            </a:endParaRPr>
          </a:p>
        </p:txBody>
      </p:sp>
      <p:sp>
        <p:nvSpPr>
          <p:cNvPr id="612" name="Google Shape;612;p28"/>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29</a:t>
            </a:fld>
            <a:endParaRPr/>
          </a:p>
        </p:txBody>
      </p:sp>
      <p:sp>
        <p:nvSpPr>
          <p:cNvPr id="613" name="Google Shape;613;p28"/>
          <p:cNvSpPr txBox="1"/>
          <p:nvPr/>
        </p:nvSpPr>
        <p:spPr>
          <a:xfrm>
            <a:off x="431800" y="992250"/>
            <a:ext cx="4456500" cy="626400"/>
          </a:xfrm>
          <a:prstGeom prst="rect">
            <a:avLst/>
          </a:prstGeom>
          <a:noFill/>
          <a:ln w="9525" cap="flat" cmpd="sng">
            <a:solidFill>
              <a:srgbClr val="741B47"/>
            </a:solidFill>
            <a:prstDash val="solid"/>
            <a:round/>
            <a:headEnd type="none" w="sm" len="sm"/>
            <a:tailEnd type="none" w="sm" len="sm"/>
          </a:ln>
        </p:spPr>
        <p:txBody>
          <a:bodyPr spcFirstLastPara="1" wrap="square" lIns="0" tIns="0" rIns="0" bIns="0" anchor="t" anchorCtr="0">
            <a:noAutofit/>
          </a:bodyPr>
          <a:lstStyle/>
          <a:p>
            <a:pPr marL="457200" marR="0" lvl="0" indent="0" algn="l" rtl="0">
              <a:lnSpc>
                <a:spcPct val="100000"/>
              </a:lnSpc>
              <a:spcBef>
                <a:spcPts val="0"/>
              </a:spcBef>
              <a:spcAft>
                <a:spcPts val="0"/>
              </a:spcAft>
              <a:buClr>
                <a:srgbClr val="000000"/>
              </a:buClr>
              <a:buSzPts val="1800"/>
              <a:buFont typeface="Arial"/>
              <a:buNone/>
            </a:pPr>
            <a:r>
              <a:rPr lang="tr-TR" sz="1800" b="1" i="0" u="none" strike="noStrike" cap="none">
                <a:solidFill>
                  <a:srgbClr val="741B47"/>
                </a:solidFill>
                <a:highlight>
                  <a:srgbClr val="FFFFFF"/>
                </a:highlight>
                <a:latin typeface="Arial"/>
                <a:ea typeface="Arial"/>
                <a:cs typeface="Arial"/>
                <a:sym typeface="Arial"/>
              </a:rPr>
              <a:t>RAM</a:t>
            </a:r>
            <a:r>
              <a:rPr lang="tr-TR" sz="2600" b="0" i="0" u="none" strike="noStrike" cap="none">
                <a:solidFill>
                  <a:srgbClr val="71A0CF"/>
                </a:solidFill>
                <a:latin typeface="Raleway Thin"/>
                <a:ea typeface="Raleway Thin"/>
                <a:cs typeface="Raleway Thin"/>
                <a:sym typeface="Raleway Thin"/>
              </a:rPr>
              <a:t> </a:t>
            </a:r>
            <a:r>
              <a:rPr lang="tr-TR" sz="1800" b="1" i="0" u="none" strike="noStrike" cap="none">
                <a:solidFill>
                  <a:srgbClr val="741B47"/>
                </a:solidFill>
                <a:highlight>
                  <a:srgbClr val="FFFFFF"/>
                </a:highlight>
                <a:latin typeface="Arial"/>
                <a:ea typeface="Arial"/>
                <a:cs typeface="Arial"/>
                <a:sym typeface="Arial"/>
              </a:rPr>
              <a:t>(Random Access Memory)</a:t>
            </a:r>
            <a:endParaRPr sz="3600" b="0" i="0" u="none" strike="noStrike" cap="none">
              <a:solidFill>
                <a:srgbClr val="741B47"/>
              </a:solidFill>
              <a:latin typeface="Raleway Thin"/>
              <a:ea typeface="Raleway Thin"/>
              <a:cs typeface="Raleway Thin"/>
              <a:sym typeface="Raleway Thin"/>
            </a:endParaRPr>
          </a:p>
        </p:txBody>
      </p:sp>
      <p:sp>
        <p:nvSpPr>
          <p:cNvPr id="614" name="Google Shape;614;p28"/>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Thin"/>
                <a:ea typeface="Raleway Thin"/>
                <a:cs typeface="Raleway Thin"/>
                <a:sym typeface="Raleway Thin"/>
              </a:rPr>
              <a:t>1</a:t>
            </a:r>
            <a:endParaRPr sz="3600" b="0" i="0" u="none" strike="noStrike" cap="none">
              <a:solidFill>
                <a:schemeClr val="lt1"/>
              </a:solidFill>
              <a:latin typeface="Raleway Thin"/>
              <a:ea typeface="Raleway Thin"/>
              <a:cs typeface="Raleway Thin"/>
              <a:sym typeface="Raleway Thin"/>
            </a:endParaRPr>
          </a:p>
        </p:txBody>
      </p:sp>
      <p:sp>
        <p:nvSpPr>
          <p:cNvPr id="380" name="Google Shape;380;p3"/>
          <p:cNvSpPr txBox="1">
            <a:spLocks noGrp="1"/>
          </p:cNvSpPr>
          <p:nvPr>
            <p:ph type="ctrTitle"/>
          </p:nvPr>
        </p:nvSpPr>
        <p:spPr>
          <a:xfrm>
            <a:off x="1020750" y="1866900"/>
            <a:ext cx="80751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1A0CF"/>
                </a:solidFill>
              </a:rPr>
              <a:t>Were you able to finish pre-class material? </a:t>
            </a:r>
            <a:endParaRPr sz="3600">
              <a:solidFill>
                <a:srgbClr val="741B47"/>
              </a:solidFill>
              <a:latin typeface="Raleway Thin"/>
              <a:ea typeface="Raleway Thin"/>
              <a:cs typeface="Raleway Thin"/>
              <a:sym typeface="Raleway Thin"/>
            </a:endParaRPr>
          </a:p>
        </p:txBody>
      </p:sp>
      <p:pic>
        <p:nvPicPr>
          <p:cNvPr id="381" name="Google Shape;381;p3">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382" name="Google Shape;382;p3">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3"/>
          <p:cNvSpPr txBox="1">
            <a:spLocks noGrp="1"/>
          </p:cNvSpPr>
          <p:nvPr>
            <p:ph type="title" idx="4294967295"/>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Introduction</a:t>
            </a:r>
            <a:endParaRPr sz="4000">
              <a:solidFill>
                <a:srgbClr val="419DD3"/>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endParaRPr sz="4000">
              <a:solidFill>
                <a:srgbClr val="741B47"/>
              </a:solidFill>
              <a:latin typeface="Raleway Thin"/>
              <a:ea typeface="Raleway Thin"/>
              <a:cs typeface="Raleway Thin"/>
              <a:sym typeface="Raleway Thi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29"/>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30</a:t>
            </a:fld>
            <a:endParaRPr/>
          </a:p>
        </p:txBody>
      </p:sp>
      <p:sp>
        <p:nvSpPr>
          <p:cNvPr id="620" name="Google Shape;620;p29"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21" name="Google Shape;621;p29"/>
          <p:cNvPicPr preferRelativeResize="0"/>
          <p:nvPr/>
        </p:nvPicPr>
        <p:blipFill rotWithShape="1">
          <a:blip r:embed="rId3">
            <a:alphaModFix/>
          </a:blip>
          <a:srcRect/>
          <a:stretch/>
        </p:blipFill>
        <p:spPr>
          <a:xfrm>
            <a:off x="4526925" y="1346400"/>
            <a:ext cx="3436775" cy="3244325"/>
          </a:xfrm>
          <a:prstGeom prst="rect">
            <a:avLst/>
          </a:prstGeom>
          <a:noFill/>
          <a:ln>
            <a:noFill/>
          </a:ln>
        </p:spPr>
      </p:pic>
      <p:sp>
        <p:nvSpPr>
          <p:cNvPr id="622" name="Google Shape;622;p29"/>
          <p:cNvSpPr txBox="1"/>
          <p:nvPr/>
        </p:nvSpPr>
        <p:spPr>
          <a:xfrm>
            <a:off x="979550" y="2099525"/>
            <a:ext cx="2802900" cy="1218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tr-TR" sz="1800" b="0" i="0" u="none" strike="noStrike" cap="none">
                <a:solidFill>
                  <a:srgbClr val="741B47"/>
                </a:solidFill>
                <a:highlight>
                  <a:srgbClr val="FFFFFF"/>
                </a:highlight>
                <a:latin typeface="Arial"/>
                <a:ea typeface="Arial"/>
                <a:cs typeface="Arial"/>
                <a:sym typeface="Arial"/>
              </a:rPr>
              <a:t>Moving Parts</a:t>
            </a:r>
            <a:endParaRPr sz="1800" b="0" i="0" u="none" strike="noStrike" cap="none">
              <a:solidFill>
                <a:srgbClr val="741B47"/>
              </a:solidFill>
              <a:highlight>
                <a:srgbClr val="FFFFFF"/>
              </a:highlight>
              <a:latin typeface="Arial"/>
              <a:ea typeface="Arial"/>
              <a:cs typeface="Arial"/>
              <a:sym typeface="Arial"/>
            </a:endParaRPr>
          </a:p>
          <a:p>
            <a:pPr marL="457200" marR="0" lvl="0" indent="-342900" algn="l" rtl="0">
              <a:lnSpc>
                <a:spcPct val="100000"/>
              </a:lnSpc>
              <a:spcBef>
                <a:spcPts val="0"/>
              </a:spcBef>
              <a:spcAft>
                <a:spcPts val="0"/>
              </a:spcAft>
              <a:buClr>
                <a:srgbClr val="741B47"/>
              </a:buClr>
              <a:buSzPts val="1800"/>
              <a:buFont typeface="Arial"/>
              <a:buChar char="●"/>
            </a:pPr>
            <a:r>
              <a:rPr lang="tr-TR" sz="1800" b="0" i="0" u="none" strike="noStrike" cap="none">
                <a:solidFill>
                  <a:srgbClr val="741B47"/>
                </a:solidFill>
                <a:highlight>
                  <a:srgbClr val="FFFFFF"/>
                </a:highlight>
                <a:latin typeface="Arial"/>
                <a:ea typeface="Arial"/>
                <a:cs typeface="Arial"/>
                <a:sym typeface="Arial"/>
              </a:rPr>
              <a:t>Slow</a:t>
            </a:r>
            <a:endParaRPr sz="1800" b="0" i="0" u="none" strike="noStrike" cap="none">
              <a:solidFill>
                <a:srgbClr val="741B47"/>
              </a:solidFill>
              <a:highlight>
                <a:srgbClr val="FFFFFF"/>
              </a:highlight>
              <a:latin typeface="Arial"/>
              <a:ea typeface="Arial"/>
              <a:cs typeface="Arial"/>
              <a:sym typeface="Arial"/>
            </a:endParaRPr>
          </a:p>
          <a:p>
            <a:pPr marL="457200" marR="0" lvl="0" indent="-342900" algn="l" rtl="0">
              <a:lnSpc>
                <a:spcPct val="100000"/>
              </a:lnSpc>
              <a:spcBef>
                <a:spcPts val="0"/>
              </a:spcBef>
              <a:spcAft>
                <a:spcPts val="0"/>
              </a:spcAft>
              <a:buClr>
                <a:srgbClr val="741B47"/>
              </a:buClr>
              <a:buSzPts val="1800"/>
              <a:buFont typeface="Arial"/>
              <a:buChar char="●"/>
            </a:pPr>
            <a:r>
              <a:rPr lang="tr-TR" sz="1800" b="0" i="0" u="none" strike="noStrike" cap="none">
                <a:solidFill>
                  <a:srgbClr val="741B47"/>
                </a:solidFill>
                <a:highlight>
                  <a:srgbClr val="FFFFFF"/>
                </a:highlight>
                <a:latin typeface="Arial"/>
                <a:ea typeface="Arial"/>
                <a:cs typeface="Arial"/>
                <a:sym typeface="Arial"/>
              </a:rPr>
              <a:t>Cheap</a:t>
            </a:r>
            <a:endParaRPr sz="1800" b="0" i="0" u="none" strike="noStrike" cap="none">
              <a:solidFill>
                <a:srgbClr val="741B47"/>
              </a:solidFill>
              <a:highlight>
                <a:srgbClr val="FFFFFF"/>
              </a:highlight>
              <a:latin typeface="Arial"/>
              <a:ea typeface="Arial"/>
              <a:cs typeface="Arial"/>
              <a:sym typeface="Arial"/>
            </a:endParaRPr>
          </a:p>
          <a:p>
            <a:pPr marL="457200" marR="0" lvl="0" indent="-342900" algn="l" rtl="0">
              <a:lnSpc>
                <a:spcPct val="100000"/>
              </a:lnSpc>
              <a:spcBef>
                <a:spcPts val="0"/>
              </a:spcBef>
              <a:spcAft>
                <a:spcPts val="0"/>
              </a:spcAft>
              <a:buClr>
                <a:srgbClr val="741B47"/>
              </a:buClr>
              <a:buSzPts val="1800"/>
              <a:buFont typeface="Arial"/>
              <a:buChar char="●"/>
            </a:pPr>
            <a:r>
              <a:rPr lang="tr-TR" sz="1800" b="0" i="0" u="none" strike="noStrike" cap="none">
                <a:solidFill>
                  <a:srgbClr val="741B47"/>
                </a:solidFill>
                <a:highlight>
                  <a:srgbClr val="FFFFFF"/>
                </a:highlight>
                <a:latin typeface="Arial"/>
                <a:ea typeface="Arial"/>
                <a:cs typeface="Arial"/>
                <a:sym typeface="Arial"/>
              </a:rPr>
              <a:t>Vulnerable</a:t>
            </a:r>
            <a:endParaRPr sz="1800" b="0" i="0" u="none" strike="noStrike" cap="none">
              <a:solidFill>
                <a:srgbClr val="741B47"/>
              </a:solidFill>
              <a:highlight>
                <a:srgbClr val="FFFFFF"/>
              </a:highlight>
              <a:latin typeface="Arial"/>
              <a:ea typeface="Arial"/>
              <a:cs typeface="Arial"/>
              <a:sym typeface="Arial"/>
            </a:endParaRPr>
          </a:p>
        </p:txBody>
      </p:sp>
      <p:sp>
        <p:nvSpPr>
          <p:cNvPr id="623" name="Google Shape;623;p29"/>
          <p:cNvSpPr txBox="1"/>
          <p:nvPr/>
        </p:nvSpPr>
        <p:spPr>
          <a:xfrm>
            <a:off x="979550" y="1296575"/>
            <a:ext cx="2297400" cy="626400"/>
          </a:xfrm>
          <a:prstGeom prst="rect">
            <a:avLst/>
          </a:prstGeom>
          <a:noFill/>
          <a:ln w="9525" cap="flat" cmpd="sng">
            <a:solidFill>
              <a:srgbClr val="741B4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Clr>
                <a:srgbClr val="000000"/>
              </a:buClr>
              <a:buSzPts val="1800"/>
              <a:buFont typeface="Arial"/>
              <a:buNone/>
            </a:pPr>
            <a:r>
              <a:rPr lang="tr-TR" sz="1800" b="1" i="0" u="none" strike="noStrike" cap="none">
                <a:solidFill>
                  <a:srgbClr val="741B47"/>
                </a:solidFill>
                <a:highlight>
                  <a:srgbClr val="FFFFFF"/>
                </a:highlight>
                <a:latin typeface="Arial"/>
                <a:ea typeface="Arial"/>
                <a:cs typeface="Arial"/>
                <a:sym typeface="Arial"/>
              </a:rPr>
              <a:t>Hard Drive</a:t>
            </a:r>
            <a:endParaRPr sz="4000" b="1" i="0" u="none" strike="noStrike" cap="none">
              <a:solidFill>
                <a:srgbClr val="741B47"/>
              </a:solidFill>
              <a:latin typeface="Raleway"/>
              <a:ea typeface="Raleway"/>
              <a:cs typeface="Raleway"/>
              <a:sym typeface="Raleway"/>
            </a:endParaRPr>
          </a:p>
        </p:txBody>
      </p:sp>
      <p:sp>
        <p:nvSpPr>
          <p:cNvPr id="624" name="Google Shape;624;p29"/>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31"/>
          <p:cNvSpPr txBox="1">
            <a:spLocks noGrp="1"/>
          </p:cNvSpPr>
          <p:nvPr>
            <p:ph type="body" idx="1"/>
          </p:nvPr>
        </p:nvSpPr>
        <p:spPr>
          <a:xfrm>
            <a:off x="457200" y="1462350"/>
            <a:ext cx="4369500" cy="3441600"/>
          </a:xfrm>
          <a:prstGeom prst="rect">
            <a:avLst/>
          </a:prstGeom>
          <a:noFill/>
          <a:ln>
            <a:noFill/>
          </a:ln>
        </p:spPr>
        <p:txBody>
          <a:bodyPr spcFirstLastPara="1" wrap="square" lIns="0" tIns="0" rIns="0" bIns="0" anchor="t" anchorCtr="0">
            <a:noAutofit/>
          </a:bodyPr>
          <a:lstStyle/>
          <a:p>
            <a:pPr marL="457200" lvl="0" indent="-228600" algn="l" rtl="0">
              <a:lnSpc>
                <a:spcPct val="110000"/>
              </a:lnSpc>
              <a:spcBef>
                <a:spcPts val="600"/>
              </a:spcBef>
              <a:spcAft>
                <a:spcPts val="0"/>
              </a:spcAft>
              <a:buClr>
                <a:srgbClr val="741B47"/>
              </a:buClr>
              <a:buSzPts val="1800"/>
              <a:buNone/>
            </a:pPr>
            <a:endParaRPr/>
          </a:p>
        </p:txBody>
      </p:sp>
      <p:sp>
        <p:nvSpPr>
          <p:cNvPr id="630" name="Google Shape;630;p31"/>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31</a:t>
            </a:fld>
            <a:endParaRPr/>
          </a:p>
        </p:txBody>
      </p:sp>
      <p:sp>
        <p:nvSpPr>
          <p:cNvPr id="631" name="Google Shape;631;p31"/>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endParaRPr/>
          </a:p>
        </p:txBody>
      </p:sp>
      <p:pic>
        <p:nvPicPr>
          <p:cNvPr id="632" name="Google Shape;632;p31" descr="SSD Nedir, Ne İşe Yarar?"/>
          <p:cNvPicPr preferRelativeResize="0"/>
          <p:nvPr/>
        </p:nvPicPr>
        <p:blipFill rotWithShape="1">
          <a:blip r:embed="rId3">
            <a:alphaModFix/>
          </a:blip>
          <a:srcRect/>
          <a:stretch/>
        </p:blipFill>
        <p:spPr>
          <a:xfrm>
            <a:off x="363034" y="192648"/>
            <a:ext cx="8085640" cy="454560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0"/>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32</a:t>
            </a:fld>
            <a:endParaRPr/>
          </a:p>
        </p:txBody>
      </p:sp>
      <p:sp>
        <p:nvSpPr>
          <p:cNvPr id="638" name="Google Shape;638;p30"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30"/>
          <p:cNvSpPr txBox="1"/>
          <p:nvPr/>
        </p:nvSpPr>
        <p:spPr>
          <a:xfrm>
            <a:off x="1628275" y="657225"/>
            <a:ext cx="6113400" cy="626400"/>
          </a:xfrm>
          <a:prstGeom prst="rect">
            <a:avLst/>
          </a:prstGeom>
          <a:noFill/>
          <a:ln>
            <a:noFill/>
          </a:ln>
        </p:spPr>
        <p:txBody>
          <a:bodyPr spcFirstLastPara="1" wrap="square" lIns="0" tIns="0" rIns="0" bIns="0" anchor="ctr" anchorCtr="0">
            <a:noAutofit/>
          </a:bodyPr>
          <a:lstStyle/>
          <a:p>
            <a:pPr marL="0" marR="0" lvl="0" indent="0" algn="l" rtl="0">
              <a:lnSpc>
                <a:spcPct val="80000"/>
              </a:lnSpc>
              <a:spcBef>
                <a:spcPts val="0"/>
              </a:spcBef>
              <a:spcAft>
                <a:spcPts val="0"/>
              </a:spcAft>
              <a:buClr>
                <a:srgbClr val="000000"/>
              </a:buClr>
              <a:buSzPts val="2300"/>
              <a:buFont typeface="Arial"/>
              <a:buNone/>
            </a:pPr>
            <a:r>
              <a:rPr lang="tr-TR" sz="2300" b="0" i="0" u="none" strike="noStrike" cap="none">
                <a:solidFill>
                  <a:srgbClr val="741B47"/>
                </a:solidFill>
                <a:latin typeface="Raleway Thin"/>
                <a:ea typeface="Raleway Thin"/>
                <a:cs typeface="Raleway Thin"/>
                <a:sym typeface="Raleway Thin"/>
              </a:rPr>
              <a:t>Hard Disk Drive (HDD) vs SSD vs NVMe</a:t>
            </a:r>
            <a:endParaRPr sz="3300" b="0" i="0" u="none" strike="noStrike" cap="none">
              <a:solidFill>
                <a:srgbClr val="741B47"/>
              </a:solidFill>
              <a:latin typeface="Raleway Thin"/>
              <a:ea typeface="Raleway Thin"/>
              <a:cs typeface="Raleway Thin"/>
              <a:sym typeface="Raleway Thin"/>
            </a:endParaRPr>
          </a:p>
        </p:txBody>
      </p:sp>
      <p:pic>
        <p:nvPicPr>
          <p:cNvPr id="640" name="Google Shape;640;p30"/>
          <p:cNvPicPr preferRelativeResize="0"/>
          <p:nvPr/>
        </p:nvPicPr>
        <p:blipFill rotWithShape="1">
          <a:blip r:embed="rId3">
            <a:alphaModFix/>
          </a:blip>
          <a:srcRect/>
          <a:stretch/>
        </p:blipFill>
        <p:spPr>
          <a:xfrm>
            <a:off x="1880325" y="1459000"/>
            <a:ext cx="5301449" cy="3283501"/>
          </a:xfrm>
          <a:prstGeom prst="rect">
            <a:avLst/>
          </a:prstGeom>
          <a:noFill/>
          <a:ln>
            <a:noFill/>
          </a:ln>
        </p:spPr>
      </p:pic>
      <p:sp>
        <p:nvSpPr>
          <p:cNvPr id="641" name="Google Shape;641;p30"/>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sp>
        <p:nvSpPr>
          <p:cNvPr id="642" name="Google Shape;642;p30"/>
          <p:cNvSpPr txBox="1"/>
          <p:nvPr/>
        </p:nvSpPr>
        <p:spPr>
          <a:xfrm>
            <a:off x="2315400" y="1214950"/>
            <a:ext cx="1893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Barlow"/>
                <a:ea typeface="Barlow"/>
                <a:cs typeface="Barlow"/>
                <a:sym typeface="Barlow"/>
              </a:rPr>
              <a:t>Magnetic- SATA3 </a:t>
            </a:r>
            <a:endParaRPr sz="1400" b="1" i="0" u="none" strike="noStrike" cap="none">
              <a:solidFill>
                <a:srgbClr val="000000"/>
              </a:solidFill>
              <a:latin typeface="Barlow"/>
              <a:ea typeface="Barlow"/>
              <a:cs typeface="Barlow"/>
              <a:sym typeface="Barlow"/>
            </a:endParaRPr>
          </a:p>
        </p:txBody>
      </p:sp>
      <p:sp>
        <p:nvSpPr>
          <p:cNvPr id="643" name="Google Shape;643;p30"/>
          <p:cNvSpPr txBox="1"/>
          <p:nvPr/>
        </p:nvSpPr>
        <p:spPr>
          <a:xfrm>
            <a:off x="4626250" y="1872425"/>
            <a:ext cx="1191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Barlow"/>
                <a:ea typeface="Barlow"/>
                <a:cs typeface="Barlow"/>
                <a:sym typeface="Barlow"/>
              </a:rPr>
              <a:t>SSD - SATA3 </a:t>
            </a:r>
            <a:endParaRPr sz="1400" b="1" i="0" u="none" strike="noStrike" cap="none">
              <a:solidFill>
                <a:srgbClr val="000000"/>
              </a:solidFill>
              <a:latin typeface="Barlow"/>
              <a:ea typeface="Barlow"/>
              <a:cs typeface="Barlow"/>
              <a:sym typeface="Barlow"/>
            </a:endParaRPr>
          </a:p>
        </p:txBody>
      </p:sp>
      <p:sp>
        <p:nvSpPr>
          <p:cNvPr id="644" name="Google Shape;644;p30"/>
          <p:cNvSpPr txBox="1"/>
          <p:nvPr/>
        </p:nvSpPr>
        <p:spPr>
          <a:xfrm>
            <a:off x="6211050" y="2272625"/>
            <a:ext cx="1191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Barlow"/>
                <a:ea typeface="Barlow"/>
                <a:cs typeface="Barlow"/>
                <a:sym typeface="Barlow"/>
              </a:rPr>
              <a:t>SSD - NVMe </a:t>
            </a:r>
            <a:endParaRPr sz="1400" b="1" i="0" u="none" strike="noStrike" cap="none">
              <a:solidFill>
                <a:srgbClr val="000000"/>
              </a:solidFill>
              <a:latin typeface="Barlow"/>
              <a:ea typeface="Barlow"/>
              <a:cs typeface="Barlow"/>
              <a:sym typeface="Barlow"/>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32"/>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33</a:t>
            </a:fld>
            <a:endParaRPr/>
          </a:p>
        </p:txBody>
      </p:sp>
      <p:sp>
        <p:nvSpPr>
          <p:cNvPr id="650" name="Google Shape;650;p32"/>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pic>
        <p:nvPicPr>
          <p:cNvPr id="651" name="Google Shape;651;p32"/>
          <p:cNvPicPr preferRelativeResize="0"/>
          <p:nvPr/>
        </p:nvPicPr>
        <p:blipFill rotWithShape="1">
          <a:blip r:embed="rId3">
            <a:alphaModFix/>
          </a:blip>
          <a:srcRect/>
          <a:stretch/>
        </p:blipFill>
        <p:spPr>
          <a:xfrm>
            <a:off x="5660359" y="742049"/>
            <a:ext cx="3483641" cy="3657673"/>
          </a:xfrm>
          <a:prstGeom prst="rect">
            <a:avLst/>
          </a:prstGeom>
          <a:noFill/>
          <a:ln>
            <a:noFill/>
          </a:ln>
        </p:spPr>
      </p:pic>
      <p:pic>
        <p:nvPicPr>
          <p:cNvPr id="652" name="Google Shape;652;p32" descr="HDD vs SATA SSD vs PCIe 4.0 NVMe SSD"/>
          <p:cNvPicPr preferRelativeResize="0"/>
          <p:nvPr/>
        </p:nvPicPr>
        <p:blipFill rotWithShape="1">
          <a:blip r:embed="rId4">
            <a:alphaModFix/>
          </a:blip>
          <a:srcRect/>
          <a:stretch/>
        </p:blipFill>
        <p:spPr>
          <a:xfrm>
            <a:off x="92765" y="997896"/>
            <a:ext cx="5465487" cy="288266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4"/>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34</a:t>
            </a:fld>
            <a:endParaRPr/>
          </a:p>
        </p:txBody>
      </p:sp>
      <p:sp>
        <p:nvSpPr>
          <p:cNvPr id="658" name="Google Shape;658;p34"/>
          <p:cNvSpPr txBox="1">
            <a:spLocks noGrp="1"/>
          </p:cNvSpPr>
          <p:nvPr>
            <p:ph type="title"/>
          </p:nvPr>
        </p:nvSpPr>
        <p:spPr>
          <a:xfrm>
            <a:off x="430325" y="1293875"/>
            <a:ext cx="5492100" cy="6933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2200">
                <a:solidFill>
                  <a:srgbClr val="741B47"/>
                </a:solidFill>
                <a:latin typeface="Raleway Thin"/>
                <a:ea typeface="Raleway Thin"/>
                <a:cs typeface="Raleway Thin"/>
                <a:sym typeface="Raleway Thin"/>
              </a:rPr>
              <a:t>Question: How about NVMe vs RAM?</a:t>
            </a:r>
            <a:endParaRPr sz="2200">
              <a:solidFill>
                <a:srgbClr val="741B47"/>
              </a:solidFill>
              <a:latin typeface="Raleway Thin"/>
              <a:ea typeface="Raleway Thin"/>
              <a:cs typeface="Raleway Thin"/>
              <a:sym typeface="Raleway Thin"/>
            </a:endParaRPr>
          </a:p>
        </p:txBody>
      </p:sp>
      <p:pic>
        <p:nvPicPr>
          <p:cNvPr id="659" name="Google Shape;659;p34">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660" name="Google Shape;660;p34">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1" name="Google Shape;661;p34"/>
          <p:cNvPicPr preferRelativeResize="0"/>
          <p:nvPr/>
        </p:nvPicPr>
        <p:blipFill rotWithShape="1">
          <a:blip r:embed="rId6">
            <a:alphaModFix/>
          </a:blip>
          <a:srcRect/>
          <a:stretch/>
        </p:blipFill>
        <p:spPr>
          <a:xfrm>
            <a:off x="1276400" y="1602400"/>
            <a:ext cx="2574176" cy="2574176"/>
          </a:xfrm>
          <a:prstGeom prst="rect">
            <a:avLst/>
          </a:prstGeom>
          <a:noFill/>
          <a:ln>
            <a:noFill/>
          </a:ln>
        </p:spPr>
      </p:pic>
      <p:pic>
        <p:nvPicPr>
          <p:cNvPr id="662" name="Google Shape;662;p34"/>
          <p:cNvPicPr preferRelativeResize="0"/>
          <p:nvPr/>
        </p:nvPicPr>
        <p:blipFill rotWithShape="1">
          <a:blip r:embed="rId7">
            <a:alphaModFix/>
          </a:blip>
          <a:srcRect/>
          <a:stretch/>
        </p:blipFill>
        <p:spPr>
          <a:xfrm>
            <a:off x="5076750" y="1679150"/>
            <a:ext cx="2922575" cy="2268275"/>
          </a:xfrm>
          <a:prstGeom prst="rect">
            <a:avLst/>
          </a:prstGeom>
          <a:noFill/>
          <a:ln>
            <a:noFill/>
          </a:ln>
        </p:spPr>
      </p:pic>
      <p:sp>
        <p:nvSpPr>
          <p:cNvPr id="663" name="Google Shape;663;p34"/>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sp>
        <p:nvSpPr>
          <p:cNvPr id="664" name="Google Shape;664;p34"/>
          <p:cNvSpPr txBox="1">
            <a:spLocks noGrp="1"/>
          </p:cNvSpPr>
          <p:nvPr>
            <p:ph type="title"/>
          </p:nvPr>
        </p:nvSpPr>
        <p:spPr>
          <a:xfrm>
            <a:off x="4114700" y="2623425"/>
            <a:ext cx="948300" cy="9891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SzPts val="4800"/>
              <a:buNone/>
            </a:pPr>
            <a:r>
              <a:rPr lang="tr-TR" b="1">
                <a:solidFill>
                  <a:srgbClr val="741B47"/>
                </a:solidFill>
                <a:latin typeface="Raleway"/>
                <a:ea typeface="Raleway"/>
                <a:cs typeface="Raleway"/>
                <a:sym typeface="Raleway"/>
              </a:rPr>
              <a:t>vs</a:t>
            </a:r>
            <a:endParaRPr b="1">
              <a:solidFill>
                <a:srgbClr val="741B47"/>
              </a:solidFill>
              <a:latin typeface="Raleway"/>
              <a:ea typeface="Raleway"/>
              <a:cs typeface="Raleway"/>
              <a:sym typeface="Raleway"/>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33"/>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35</a:t>
            </a:fld>
            <a:endParaRPr/>
          </a:p>
        </p:txBody>
      </p:sp>
      <p:sp>
        <p:nvSpPr>
          <p:cNvPr id="670" name="Google Shape;670;p33"/>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pic>
        <p:nvPicPr>
          <p:cNvPr id="671" name="Google Shape;671;p33"/>
          <p:cNvPicPr preferRelativeResize="0"/>
          <p:nvPr/>
        </p:nvPicPr>
        <p:blipFill rotWithShape="1">
          <a:blip r:embed="rId3">
            <a:alphaModFix/>
          </a:blip>
          <a:srcRect/>
          <a:stretch/>
        </p:blipFill>
        <p:spPr>
          <a:xfrm>
            <a:off x="940904" y="731524"/>
            <a:ext cx="6120308" cy="3654945"/>
          </a:xfrm>
          <a:prstGeom prst="rect">
            <a:avLst/>
          </a:prstGeom>
          <a:noFill/>
          <a:ln>
            <a:noFill/>
          </a:ln>
        </p:spPr>
      </p:pic>
      <p:sp>
        <p:nvSpPr>
          <p:cNvPr id="672" name="Google Shape;672;p33"/>
          <p:cNvSpPr txBox="1"/>
          <p:nvPr/>
        </p:nvSpPr>
        <p:spPr>
          <a:xfrm>
            <a:off x="2487150" y="4465932"/>
            <a:ext cx="41697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Computer memory fundamentals</a:t>
            </a:r>
            <a:br>
              <a:rPr lang="tr-TR" sz="1400" b="0" i="0" u="none" strike="noStrike" cap="none">
                <a:solidFill>
                  <a:srgbClr val="000000"/>
                </a:solidFill>
                <a:latin typeface="Arial"/>
                <a:ea typeface="Arial"/>
                <a:cs typeface="Arial"/>
                <a:sym typeface="Arial"/>
              </a:rPr>
            </a:br>
            <a:r>
              <a:rPr lang="tr-TR" sz="1400" b="0" i="0" u="sng" strike="noStrike" cap="none">
                <a:solidFill>
                  <a:schemeClr val="hlink"/>
                </a:solidFill>
                <a:latin typeface="Arial"/>
                <a:ea typeface="Arial"/>
                <a:cs typeface="Arial"/>
                <a:sym typeface="Arial"/>
                <a:hlinkClick r:id="rId4"/>
              </a:rPr>
              <a:t>https://www.youtube.com/watch?v=p3q5zWCw8J4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35"/>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36</a:t>
            </a:fld>
            <a:endParaRPr/>
          </a:p>
        </p:txBody>
      </p:sp>
      <p:sp>
        <p:nvSpPr>
          <p:cNvPr id="678" name="Google Shape;678;p35"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35"/>
          <p:cNvSpPr txBox="1"/>
          <p:nvPr/>
        </p:nvSpPr>
        <p:spPr>
          <a:xfrm>
            <a:off x="3296550" y="840888"/>
            <a:ext cx="2316900" cy="579900"/>
          </a:xfrm>
          <a:prstGeom prst="rect">
            <a:avLst/>
          </a:prstGeom>
          <a:no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Clr>
                <a:srgbClr val="000000"/>
              </a:buClr>
              <a:buSzPts val="1900"/>
              <a:buFont typeface="Arial"/>
              <a:buNone/>
            </a:pPr>
            <a:r>
              <a:rPr lang="tr-TR" sz="1900" b="0" i="0" u="none" strike="noStrike" cap="none">
                <a:solidFill>
                  <a:srgbClr val="741B47"/>
                </a:solidFill>
                <a:latin typeface="Raleway Thin"/>
                <a:ea typeface="Raleway Thin"/>
                <a:cs typeface="Raleway Thin"/>
                <a:sym typeface="Raleway Thin"/>
              </a:rPr>
              <a:t>Hard Drive vs RAM</a:t>
            </a:r>
            <a:endParaRPr sz="1900" b="0" i="0" u="none" strike="noStrike" cap="none">
              <a:solidFill>
                <a:srgbClr val="741B47"/>
              </a:solidFill>
              <a:latin typeface="Raleway Thin"/>
              <a:ea typeface="Raleway Thin"/>
              <a:cs typeface="Raleway Thin"/>
              <a:sym typeface="Raleway Thin"/>
            </a:endParaRPr>
          </a:p>
        </p:txBody>
      </p:sp>
      <p:pic>
        <p:nvPicPr>
          <p:cNvPr id="680" name="Google Shape;680;p35"/>
          <p:cNvPicPr preferRelativeResize="0"/>
          <p:nvPr/>
        </p:nvPicPr>
        <p:blipFill rotWithShape="1">
          <a:blip r:embed="rId3">
            <a:alphaModFix/>
          </a:blip>
          <a:srcRect/>
          <a:stretch/>
        </p:blipFill>
        <p:spPr>
          <a:xfrm>
            <a:off x="522959" y="1585875"/>
            <a:ext cx="1853255" cy="3146075"/>
          </a:xfrm>
          <a:prstGeom prst="rect">
            <a:avLst/>
          </a:prstGeom>
          <a:noFill/>
          <a:ln>
            <a:noFill/>
          </a:ln>
        </p:spPr>
      </p:pic>
      <p:pic>
        <p:nvPicPr>
          <p:cNvPr id="681" name="Google Shape;681;p35"/>
          <p:cNvPicPr preferRelativeResize="0"/>
          <p:nvPr/>
        </p:nvPicPr>
        <p:blipFill rotWithShape="1">
          <a:blip r:embed="rId4">
            <a:alphaModFix/>
          </a:blip>
          <a:srcRect/>
          <a:stretch/>
        </p:blipFill>
        <p:spPr>
          <a:xfrm>
            <a:off x="5836788" y="2355694"/>
            <a:ext cx="2770825" cy="2236400"/>
          </a:xfrm>
          <a:prstGeom prst="rect">
            <a:avLst/>
          </a:prstGeom>
          <a:noFill/>
          <a:ln>
            <a:noFill/>
          </a:ln>
        </p:spPr>
      </p:pic>
      <p:pic>
        <p:nvPicPr>
          <p:cNvPr id="682" name="Google Shape;682;p35"/>
          <p:cNvPicPr preferRelativeResize="0"/>
          <p:nvPr/>
        </p:nvPicPr>
        <p:blipFill rotWithShape="1">
          <a:blip r:embed="rId5">
            <a:alphaModFix/>
          </a:blip>
          <a:srcRect/>
          <a:stretch/>
        </p:blipFill>
        <p:spPr>
          <a:xfrm>
            <a:off x="2706342" y="2331692"/>
            <a:ext cx="3098025" cy="1996276"/>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683" name="Google Shape;683;p35"/>
          <p:cNvSpPr/>
          <p:nvPr/>
        </p:nvSpPr>
        <p:spPr>
          <a:xfrm>
            <a:off x="830475" y="1167400"/>
            <a:ext cx="1140300" cy="356100"/>
          </a:xfrm>
          <a:prstGeom prst="rect">
            <a:avLst/>
          </a:prstGeom>
          <a:solidFill>
            <a:srgbClr val="A4B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FFFFFF"/>
                </a:solidFill>
                <a:latin typeface="Arial"/>
                <a:ea typeface="Arial"/>
                <a:cs typeface="Arial"/>
                <a:sym typeface="Arial"/>
              </a:rPr>
              <a:t>Hard Drive</a:t>
            </a:r>
            <a:endParaRPr sz="1400" b="1" i="0" u="none" strike="noStrike" cap="none">
              <a:solidFill>
                <a:srgbClr val="FFFFFF"/>
              </a:solidFill>
              <a:latin typeface="Arial"/>
              <a:ea typeface="Arial"/>
              <a:cs typeface="Arial"/>
              <a:sym typeface="Arial"/>
            </a:endParaRPr>
          </a:p>
        </p:txBody>
      </p:sp>
      <p:sp>
        <p:nvSpPr>
          <p:cNvPr id="684" name="Google Shape;684;p35"/>
          <p:cNvSpPr/>
          <p:nvPr/>
        </p:nvSpPr>
        <p:spPr>
          <a:xfrm>
            <a:off x="3962200" y="1888913"/>
            <a:ext cx="611100" cy="356100"/>
          </a:xfrm>
          <a:prstGeom prst="rect">
            <a:avLst/>
          </a:prstGeom>
          <a:solidFill>
            <a:srgbClr val="A4B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FFFFFF"/>
                </a:solidFill>
                <a:latin typeface="Arial"/>
                <a:ea typeface="Arial"/>
                <a:cs typeface="Arial"/>
                <a:sym typeface="Arial"/>
              </a:rPr>
              <a:t>RAM</a:t>
            </a:r>
            <a:endParaRPr sz="1400" b="1" i="0" u="none" strike="noStrike" cap="none">
              <a:solidFill>
                <a:srgbClr val="FFFFFF"/>
              </a:solidFill>
              <a:latin typeface="Arial"/>
              <a:ea typeface="Arial"/>
              <a:cs typeface="Arial"/>
              <a:sym typeface="Arial"/>
            </a:endParaRPr>
          </a:p>
        </p:txBody>
      </p:sp>
      <p:sp>
        <p:nvSpPr>
          <p:cNvPr id="685" name="Google Shape;685;p35"/>
          <p:cNvSpPr/>
          <p:nvPr/>
        </p:nvSpPr>
        <p:spPr>
          <a:xfrm>
            <a:off x="6916650" y="2027763"/>
            <a:ext cx="611100" cy="356100"/>
          </a:xfrm>
          <a:prstGeom prst="rect">
            <a:avLst/>
          </a:prstGeom>
          <a:solidFill>
            <a:srgbClr val="A4B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FFFFFF"/>
                </a:solidFill>
                <a:latin typeface="Arial"/>
                <a:ea typeface="Arial"/>
                <a:cs typeface="Arial"/>
                <a:sym typeface="Arial"/>
              </a:rPr>
              <a:t>CPU</a:t>
            </a:r>
            <a:endParaRPr sz="1400" b="1" i="0" u="none" strike="noStrike" cap="none">
              <a:solidFill>
                <a:srgbClr val="FFFFFF"/>
              </a:solidFill>
              <a:latin typeface="Arial"/>
              <a:ea typeface="Arial"/>
              <a:cs typeface="Arial"/>
              <a:sym typeface="Arial"/>
            </a:endParaRPr>
          </a:p>
        </p:txBody>
      </p:sp>
      <p:sp>
        <p:nvSpPr>
          <p:cNvPr id="686" name="Google Shape;686;p35"/>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37</a:t>
            </a:fld>
            <a:endParaRPr/>
          </a:p>
        </p:txBody>
      </p:sp>
      <p:sp>
        <p:nvSpPr>
          <p:cNvPr id="692" name="Google Shape;692;p36"/>
          <p:cNvSpPr txBox="1">
            <a:spLocks noGrp="1"/>
          </p:cNvSpPr>
          <p:nvPr>
            <p:ph type="title"/>
          </p:nvPr>
        </p:nvSpPr>
        <p:spPr>
          <a:xfrm>
            <a:off x="457200" y="845750"/>
            <a:ext cx="4860900" cy="505800"/>
          </a:xfrm>
          <a:prstGeom prst="rect">
            <a:avLst/>
          </a:prstGeom>
          <a:no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Clr>
                <a:srgbClr val="000000"/>
              </a:buClr>
              <a:buSzPts val="4800"/>
              <a:buFont typeface="Arial"/>
              <a:buNone/>
            </a:pPr>
            <a:r>
              <a:rPr lang="tr-TR" sz="1800" b="1">
                <a:solidFill>
                  <a:srgbClr val="741B47"/>
                </a:solidFill>
                <a:latin typeface="Raleway"/>
                <a:ea typeface="Raleway"/>
                <a:cs typeface="Raleway"/>
                <a:sym typeface="Raleway"/>
              </a:rPr>
              <a:t>GPU (Graphical Processing Unit)</a:t>
            </a:r>
            <a:endParaRPr sz="1800" b="1">
              <a:solidFill>
                <a:srgbClr val="741B47"/>
              </a:solidFill>
              <a:latin typeface="Raleway"/>
              <a:ea typeface="Raleway"/>
              <a:cs typeface="Raleway"/>
              <a:sym typeface="Raleway"/>
            </a:endParaRPr>
          </a:p>
        </p:txBody>
      </p:sp>
      <p:sp>
        <p:nvSpPr>
          <p:cNvPr id="693" name="Google Shape;693;p36"/>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sp>
        <p:nvSpPr>
          <p:cNvPr id="694" name="Google Shape;694;p36"/>
          <p:cNvSpPr txBox="1"/>
          <p:nvPr/>
        </p:nvSpPr>
        <p:spPr>
          <a:xfrm>
            <a:off x="5804900" y="4299439"/>
            <a:ext cx="260963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tr-TR" sz="1400" b="0" i="0" u="none" strike="noStrike" cap="none">
                <a:solidFill>
                  <a:srgbClr val="3F3F3F"/>
                </a:solidFill>
                <a:latin typeface="Helvetica Neue"/>
                <a:ea typeface="Helvetica Neue"/>
                <a:cs typeface="Helvetica Neue"/>
                <a:sym typeface="Helvetica Neue"/>
              </a:rPr>
              <a:t>The GeForce RTX 3050’s GA106 GPU</a:t>
            </a:r>
            <a:endParaRPr sz="1400" b="0" i="0" u="none" strike="noStrike" cap="none">
              <a:solidFill>
                <a:srgbClr val="000000"/>
              </a:solidFill>
              <a:latin typeface="Arial"/>
              <a:ea typeface="Arial"/>
              <a:cs typeface="Arial"/>
              <a:sym typeface="Arial"/>
            </a:endParaRPr>
          </a:p>
        </p:txBody>
      </p:sp>
      <p:pic>
        <p:nvPicPr>
          <p:cNvPr id="695" name="Google Shape;695;p36"/>
          <p:cNvPicPr preferRelativeResize="0"/>
          <p:nvPr/>
        </p:nvPicPr>
        <p:blipFill rotWithShape="1">
          <a:blip r:embed="rId3">
            <a:alphaModFix/>
          </a:blip>
          <a:srcRect/>
          <a:stretch/>
        </p:blipFill>
        <p:spPr>
          <a:xfrm>
            <a:off x="5577110" y="1732390"/>
            <a:ext cx="3262964" cy="2567049"/>
          </a:xfrm>
          <a:prstGeom prst="rect">
            <a:avLst/>
          </a:prstGeom>
          <a:noFill/>
          <a:ln>
            <a:noFill/>
          </a:ln>
        </p:spPr>
      </p:pic>
      <p:pic>
        <p:nvPicPr>
          <p:cNvPr id="696" name="Google Shape;696;p36"/>
          <p:cNvPicPr preferRelativeResize="0"/>
          <p:nvPr/>
        </p:nvPicPr>
        <p:blipFill rotWithShape="1">
          <a:blip r:embed="rId4">
            <a:alphaModFix/>
          </a:blip>
          <a:srcRect/>
          <a:stretch/>
        </p:blipFill>
        <p:spPr>
          <a:xfrm>
            <a:off x="389296" y="1634040"/>
            <a:ext cx="4762276" cy="276374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37"/>
          <p:cNvSpPr txBox="1"/>
          <p:nvPr/>
        </p:nvSpPr>
        <p:spPr>
          <a:xfrm>
            <a:off x="522950" y="864025"/>
            <a:ext cx="3949200" cy="5058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1800"/>
              <a:buFont typeface="Arial"/>
              <a:buNone/>
            </a:pPr>
            <a:r>
              <a:rPr lang="tr-TR" sz="1800" b="1" i="0" u="none" strike="noStrike" cap="none">
                <a:solidFill>
                  <a:srgbClr val="741B47"/>
                </a:solidFill>
                <a:highlight>
                  <a:srgbClr val="FFFFFF"/>
                </a:highlight>
                <a:latin typeface="Arial"/>
                <a:ea typeface="Arial"/>
                <a:cs typeface="Arial"/>
                <a:sym typeface="Arial"/>
              </a:rPr>
              <a:t>Mainboard or Logic Board</a:t>
            </a:r>
            <a:endParaRPr sz="1800" b="1" i="0" u="none" strike="noStrike" cap="none">
              <a:solidFill>
                <a:srgbClr val="741B47"/>
              </a:solidFill>
              <a:highlight>
                <a:srgbClr val="FFFFFF"/>
              </a:highlight>
              <a:latin typeface="Arial"/>
              <a:ea typeface="Arial"/>
              <a:cs typeface="Arial"/>
              <a:sym typeface="Arial"/>
            </a:endParaRPr>
          </a:p>
        </p:txBody>
      </p:sp>
      <p:sp>
        <p:nvSpPr>
          <p:cNvPr id="702" name="Google Shape;702;p37"/>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38</a:t>
            </a:fld>
            <a:endParaRPr/>
          </a:p>
        </p:txBody>
      </p:sp>
      <p:sp>
        <p:nvSpPr>
          <p:cNvPr id="703" name="Google Shape;703;p37"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37"/>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pic>
        <p:nvPicPr>
          <p:cNvPr id="705" name="Google Shape;705;p37"/>
          <p:cNvPicPr preferRelativeResize="0"/>
          <p:nvPr/>
        </p:nvPicPr>
        <p:blipFill rotWithShape="1">
          <a:blip r:embed="rId3">
            <a:alphaModFix/>
          </a:blip>
          <a:srcRect/>
          <a:stretch/>
        </p:blipFill>
        <p:spPr>
          <a:xfrm>
            <a:off x="297117" y="1928731"/>
            <a:ext cx="4274883" cy="2448900"/>
          </a:xfrm>
          <a:prstGeom prst="rect">
            <a:avLst/>
          </a:prstGeom>
          <a:noFill/>
          <a:ln>
            <a:noFill/>
          </a:ln>
        </p:spPr>
      </p:pic>
      <p:pic>
        <p:nvPicPr>
          <p:cNvPr id="706" name="Google Shape;706;p37"/>
          <p:cNvPicPr preferRelativeResize="0"/>
          <p:nvPr/>
        </p:nvPicPr>
        <p:blipFill rotWithShape="1">
          <a:blip r:embed="rId4">
            <a:alphaModFix/>
          </a:blip>
          <a:srcRect/>
          <a:stretch/>
        </p:blipFill>
        <p:spPr>
          <a:xfrm>
            <a:off x="5131630" y="1556873"/>
            <a:ext cx="2837716" cy="2820758"/>
          </a:xfrm>
          <a:prstGeom prst="rect">
            <a:avLst/>
          </a:prstGeom>
          <a:noFill/>
          <a:ln>
            <a:noFill/>
          </a:ln>
        </p:spPr>
      </p:pic>
      <p:sp>
        <p:nvSpPr>
          <p:cNvPr id="707" name="Google Shape;707;p37"/>
          <p:cNvSpPr/>
          <p:nvPr/>
        </p:nvSpPr>
        <p:spPr>
          <a:xfrm>
            <a:off x="4985215" y="4377631"/>
            <a:ext cx="3435556"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FF0000"/>
                </a:solidFill>
                <a:latin typeface="Arial"/>
                <a:ea typeface="Arial"/>
                <a:cs typeface="Arial"/>
                <a:sym typeface="Arial"/>
              </a:rPr>
              <a:t>New Generation motherboard (Intel i9)</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38"/>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39</a:t>
            </a:fld>
            <a:endParaRPr/>
          </a:p>
        </p:txBody>
      </p:sp>
      <p:sp>
        <p:nvSpPr>
          <p:cNvPr id="713" name="Google Shape;713;p38"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4" name="Google Shape;714;p38"/>
          <p:cNvPicPr preferRelativeResize="0"/>
          <p:nvPr/>
        </p:nvPicPr>
        <p:blipFill rotWithShape="1">
          <a:blip r:embed="rId3">
            <a:alphaModFix/>
          </a:blip>
          <a:srcRect/>
          <a:stretch/>
        </p:blipFill>
        <p:spPr>
          <a:xfrm>
            <a:off x="3494625" y="1920125"/>
            <a:ext cx="2878501" cy="1619150"/>
          </a:xfrm>
          <a:prstGeom prst="rect">
            <a:avLst/>
          </a:prstGeom>
          <a:noFill/>
          <a:ln>
            <a:noFill/>
          </a:ln>
        </p:spPr>
      </p:pic>
      <p:pic>
        <p:nvPicPr>
          <p:cNvPr id="715" name="Google Shape;715;p38"/>
          <p:cNvPicPr preferRelativeResize="0"/>
          <p:nvPr/>
        </p:nvPicPr>
        <p:blipFill rotWithShape="1">
          <a:blip r:embed="rId4">
            <a:alphaModFix/>
          </a:blip>
          <a:srcRect/>
          <a:stretch/>
        </p:blipFill>
        <p:spPr>
          <a:xfrm>
            <a:off x="6477276" y="1496663"/>
            <a:ext cx="2466074" cy="2466074"/>
          </a:xfrm>
          <a:prstGeom prst="rect">
            <a:avLst/>
          </a:prstGeom>
          <a:noFill/>
          <a:ln>
            <a:noFill/>
          </a:ln>
        </p:spPr>
      </p:pic>
      <p:pic>
        <p:nvPicPr>
          <p:cNvPr id="716" name="Google Shape;716;p38"/>
          <p:cNvPicPr preferRelativeResize="0"/>
          <p:nvPr/>
        </p:nvPicPr>
        <p:blipFill rotWithShape="1">
          <a:blip r:embed="rId5">
            <a:alphaModFix/>
          </a:blip>
          <a:srcRect/>
          <a:stretch/>
        </p:blipFill>
        <p:spPr>
          <a:xfrm>
            <a:off x="431800" y="1681927"/>
            <a:ext cx="2878500" cy="2095548"/>
          </a:xfrm>
          <a:prstGeom prst="rect">
            <a:avLst/>
          </a:prstGeom>
          <a:noFill/>
          <a:ln>
            <a:noFill/>
          </a:ln>
        </p:spPr>
      </p:pic>
      <p:pic>
        <p:nvPicPr>
          <p:cNvPr id="717" name="Google Shape;717;p38">
            <a:hlinkClick r:id="rId6"/>
          </p:cNvPr>
          <p:cNvPicPr preferRelativeResize="0"/>
          <p:nvPr/>
        </p:nvPicPr>
        <p:blipFill rotWithShape="1">
          <a:blip r:embed="rId7">
            <a:alphaModFix/>
          </a:blip>
          <a:srcRect/>
          <a:stretch/>
        </p:blipFill>
        <p:spPr>
          <a:xfrm>
            <a:off x="0" y="3983488"/>
            <a:ext cx="9144000" cy="714375"/>
          </a:xfrm>
          <a:prstGeom prst="rect">
            <a:avLst/>
          </a:prstGeom>
          <a:noFill/>
          <a:ln>
            <a:noFill/>
          </a:ln>
        </p:spPr>
      </p:pic>
      <p:sp>
        <p:nvSpPr>
          <p:cNvPr id="718" name="Google Shape;718;p38">
            <a:hlinkClick r:id="rId8"/>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38"/>
          <p:cNvSpPr txBox="1"/>
          <p:nvPr/>
        </p:nvSpPr>
        <p:spPr>
          <a:xfrm>
            <a:off x="522950" y="988163"/>
            <a:ext cx="3949200" cy="5058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1800"/>
              <a:buFont typeface="Arial"/>
              <a:buNone/>
            </a:pPr>
            <a:r>
              <a:rPr lang="tr-TR" sz="1800" b="1" i="0" u="none" strike="noStrike" cap="none">
                <a:solidFill>
                  <a:srgbClr val="741B47"/>
                </a:solidFill>
                <a:highlight>
                  <a:srgbClr val="FFFFFF"/>
                </a:highlight>
                <a:latin typeface="Arial"/>
                <a:ea typeface="Arial"/>
                <a:cs typeface="Arial"/>
                <a:sym typeface="Arial"/>
              </a:rPr>
              <a:t>Input and Output Devices</a:t>
            </a:r>
            <a:endParaRPr sz="1800" b="1" i="0" u="none" strike="noStrike" cap="none">
              <a:solidFill>
                <a:srgbClr val="741B47"/>
              </a:solidFill>
              <a:highlight>
                <a:srgbClr val="FFFFFF"/>
              </a:highlight>
              <a:latin typeface="Arial"/>
              <a:ea typeface="Arial"/>
              <a:cs typeface="Arial"/>
              <a:sym typeface="Arial"/>
            </a:endParaRPr>
          </a:p>
        </p:txBody>
      </p:sp>
      <p:sp>
        <p:nvSpPr>
          <p:cNvPr id="720" name="Google Shape;720;p38"/>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Raleway Thin"/>
              <a:ea typeface="Raleway Thin"/>
              <a:cs typeface="Raleway Thin"/>
              <a:sym typeface="Raleway Thin"/>
            </a:endParaRPr>
          </a:p>
        </p:txBody>
      </p:sp>
      <p:sp>
        <p:nvSpPr>
          <p:cNvPr id="389" name="Google Shape;389;p4"/>
          <p:cNvSpPr txBox="1">
            <a:spLocks noGrp="1"/>
          </p:cNvSpPr>
          <p:nvPr>
            <p:ph type="ctrTitle"/>
          </p:nvPr>
        </p:nvSpPr>
        <p:spPr>
          <a:xfrm>
            <a:off x="859950" y="1991850"/>
            <a:ext cx="80751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1A0CF"/>
                </a:solidFill>
              </a:rPr>
              <a:t>How long did it take to finish it?</a:t>
            </a:r>
            <a:endParaRPr sz="3600">
              <a:solidFill>
                <a:srgbClr val="741B47"/>
              </a:solidFill>
              <a:latin typeface="Raleway Thin"/>
              <a:ea typeface="Raleway Thin"/>
              <a:cs typeface="Raleway Thin"/>
              <a:sym typeface="Raleway Thin"/>
            </a:endParaRPr>
          </a:p>
        </p:txBody>
      </p:sp>
      <p:pic>
        <p:nvPicPr>
          <p:cNvPr id="390" name="Google Shape;390;p4">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391" name="Google Shape;391;p4">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4"/>
          <p:cNvSpPr txBox="1">
            <a:spLocks noGrp="1"/>
          </p:cNvSpPr>
          <p:nvPr>
            <p:ph type="title" idx="4294967295"/>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Introduction</a:t>
            </a:r>
            <a:endParaRPr sz="4000">
              <a:solidFill>
                <a:srgbClr val="419DD3"/>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endParaRPr sz="4000">
              <a:solidFill>
                <a:srgbClr val="741B47"/>
              </a:solidFill>
              <a:latin typeface="Raleway Thin"/>
              <a:ea typeface="Raleway Thin"/>
              <a:cs typeface="Raleway Thin"/>
              <a:sym typeface="Raleway Thi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9"/>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40</a:t>
            </a:fld>
            <a:endParaRPr/>
          </a:p>
        </p:txBody>
      </p:sp>
      <p:sp>
        <p:nvSpPr>
          <p:cNvPr id="726" name="Google Shape;726;p39"/>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pic>
        <p:nvPicPr>
          <p:cNvPr id="727" name="Google Shape;727;p39"/>
          <p:cNvPicPr preferRelativeResize="0"/>
          <p:nvPr/>
        </p:nvPicPr>
        <p:blipFill rotWithShape="1">
          <a:blip r:embed="rId3">
            <a:alphaModFix/>
          </a:blip>
          <a:srcRect b="6270"/>
          <a:stretch/>
        </p:blipFill>
        <p:spPr>
          <a:xfrm>
            <a:off x="5145750" y="1964150"/>
            <a:ext cx="3071824" cy="1787775"/>
          </a:xfrm>
          <a:prstGeom prst="rect">
            <a:avLst/>
          </a:prstGeom>
          <a:noFill/>
          <a:ln>
            <a:noFill/>
          </a:ln>
        </p:spPr>
      </p:pic>
      <p:pic>
        <p:nvPicPr>
          <p:cNvPr id="728" name="Google Shape;728;p39"/>
          <p:cNvPicPr preferRelativeResize="0"/>
          <p:nvPr/>
        </p:nvPicPr>
        <p:blipFill rotWithShape="1">
          <a:blip r:embed="rId4">
            <a:alphaModFix/>
          </a:blip>
          <a:srcRect t="19465"/>
          <a:stretch/>
        </p:blipFill>
        <p:spPr>
          <a:xfrm>
            <a:off x="989400" y="1964150"/>
            <a:ext cx="2479754" cy="1997124"/>
          </a:xfrm>
          <a:prstGeom prst="rect">
            <a:avLst/>
          </a:prstGeom>
          <a:noFill/>
          <a:ln>
            <a:noFill/>
          </a:ln>
        </p:spPr>
      </p:pic>
      <p:sp>
        <p:nvSpPr>
          <p:cNvPr id="729" name="Google Shape;729;p39"/>
          <p:cNvSpPr txBox="1"/>
          <p:nvPr/>
        </p:nvSpPr>
        <p:spPr>
          <a:xfrm>
            <a:off x="522950" y="864025"/>
            <a:ext cx="3863100" cy="7347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tr-TR" sz="1800" b="1" i="0" u="none" strike="noStrike" cap="none">
                <a:solidFill>
                  <a:srgbClr val="741B47"/>
                </a:solidFill>
                <a:highlight>
                  <a:srgbClr val="FFFFFF"/>
                </a:highlight>
                <a:latin typeface="Arial"/>
                <a:ea typeface="Arial"/>
                <a:cs typeface="Arial"/>
                <a:sym typeface="Arial"/>
              </a:rPr>
              <a:t>Communication Devices</a:t>
            </a:r>
            <a:endParaRPr sz="1800" b="1" i="0" u="none" strike="noStrike" cap="none">
              <a:solidFill>
                <a:srgbClr val="741B47"/>
              </a:solidFill>
              <a:highlight>
                <a:srgbClr val="FFFFFF"/>
              </a:highlight>
              <a:latin typeface="Arial"/>
              <a:ea typeface="Arial"/>
              <a:cs typeface="Arial"/>
              <a:sym typeface="Arial"/>
            </a:endParaRPr>
          </a:p>
        </p:txBody>
      </p:sp>
      <p:sp>
        <p:nvSpPr>
          <p:cNvPr id="730" name="Google Shape;730;p39"/>
          <p:cNvSpPr txBox="1"/>
          <p:nvPr/>
        </p:nvSpPr>
        <p:spPr>
          <a:xfrm>
            <a:off x="5664150" y="3915525"/>
            <a:ext cx="2713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tr-TR" sz="1600" b="1" i="0" u="none" strike="noStrike" cap="none">
                <a:solidFill>
                  <a:srgbClr val="073763"/>
                </a:solidFill>
                <a:latin typeface="Barlow"/>
                <a:ea typeface="Barlow"/>
                <a:cs typeface="Barlow"/>
                <a:sym typeface="Barlow"/>
              </a:rPr>
              <a:t>Network Interface Card</a:t>
            </a:r>
            <a:endParaRPr sz="1600" b="1" i="0" u="none" strike="noStrike" cap="none">
              <a:solidFill>
                <a:srgbClr val="073763"/>
              </a:solidFill>
              <a:latin typeface="Barlow"/>
              <a:ea typeface="Barlow"/>
              <a:cs typeface="Barlow"/>
              <a:sym typeface="Barlow"/>
            </a:endParaRPr>
          </a:p>
        </p:txBody>
      </p:sp>
      <p:sp>
        <p:nvSpPr>
          <p:cNvPr id="731" name="Google Shape;731;p39"/>
          <p:cNvSpPr txBox="1"/>
          <p:nvPr/>
        </p:nvSpPr>
        <p:spPr>
          <a:xfrm>
            <a:off x="1320750" y="3915525"/>
            <a:ext cx="2713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tr-TR" sz="1600" b="1" i="0" u="none" strike="noStrike" cap="none">
                <a:solidFill>
                  <a:srgbClr val="073763"/>
                </a:solidFill>
                <a:latin typeface="Barlow"/>
                <a:ea typeface="Barlow"/>
                <a:cs typeface="Barlow"/>
                <a:sym typeface="Barlow"/>
              </a:rPr>
              <a:t>Wireless Adapter</a:t>
            </a:r>
            <a:endParaRPr sz="1600" b="1" i="0" u="none" strike="noStrike" cap="none">
              <a:solidFill>
                <a:srgbClr val="073763"/>
              </a:solidFill>
              <a:latin typeface="Barlow"/>
              <a:ea typeface="Barlow"/>
              <a:cs typeface="Barlow"/>
              <a:sym typeface="Barlow"/>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0"/>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41</a:t>
            </a:fld>
            <a:endParaRPr/>
          </a:p>
        </p:txBody>
      </p:sp>
      <p:sp>
        <p:nvSpPr>
          <p:cNvPr id="737" name="Google Shape;737;p40"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40"/>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sp>
        <p:nvSpPr>
          <p:cNvPr id="739" name="Google Shape;739;p40"/>
          <p:cNvSpPr txBox="1"/>
          <p:nvPr/>
        </p:nvSpPr>
        <p:spPr>
          <a:xfrm>
            <a:off x="522950" y="864025"/>
            <a:ext cx="7953900" cy="8286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tr-TR" sz="1800" b="1" i="0" u="none" strike="noStrike" cap="none">
                <a:solidFill>
                  <a:srgbClr val="741B47"/>
                </a:solidFill>
                <a:highlight>
                  <a:srgbClr val="FFFFFF"/>
                </a:highlight>
                <a:latin typeface="Arial"/>
                <a:ea typeface="Arial"/>
                <a:cs typeface="Arial"/>
                <a:sym typeface="Arial"/>
              </a:rPr>
              <a:t>Virtual Reality / Augmented Reality / Mixed Reality</a:t>
            </a:r>
            <a:endParaRPr sz="1800" b="1" i="0" u="none" strike="noStrike" cap="none">
              <a:solidFill>
                <a:srgbClr val="741B47"/>
              </a:solidFill>
              <a:highlight>
                <a:srgbClr val="FFFFFF"/>
              </a:highlight>
              <a:latin typeface="Arial"/>
              <a:ea typeface="Arial"/>
              <a:cs typeface="Arial"/>
              <a:sym typeface="Arial"/>
            </a:endParaRPr>
          </a:p>
        </p:txBody>
      </p:sp>
      <p:pic>
        <p:nvPicPr>
          <p:cNvPr id="740" name="Google Shape;740;p40"/>
          <p:cNvPicPr preferRelativeResize="0"/>
          <p:nvPr/>
        </p:nvPicPr>
        <p:blipFill rotWithShape="1">
          <a:blip r:embed="rId3">
            <a:alphaModFix/>
          </a:blip>
          <a:srcRect/>
          <a:stretch/>
        </p:blipFill>
        <p:spPr>
          <a:xfrm>
            <a:off x="980150" y="2144098"/>
            <a:ext cx="2804725" cy="1869149"/>
          </a:xfrm>
          <a:prstGeom prst="rect">
            <a:avLst/>
          </a:prstGeom>
          <a:noFill/>
          <a:ln>
            <a:noFill/>
          </a:ln>
        </p:spPr>
      </p:pic>
      <p:pic>
        <p:nvPicPr>
          <p:cNvPr id="741" name="Google Shape;741;p40" descr="Two technologies that are confusingly similar, but utterly different.&#10;&#10;Augmented reality playlist - https://www.youtube.com/playlist?list=PLAl4aZK3mRv3Qw2yBQV7ueeHIqTcsoI99&#10;&#10;Virtual reality- https://www.youtube.com/playlist?list=PLAl4aZK3mRv0UCC7R14Zn4m8K7_XoLODQ&#10;&#10;Subscribe to CNET: https://www.youtube.com/user/cnettv&#10;Check out our playlists: https://www.youtube.com/user/CNETTV/playlists&#10;Download the new CNET app: https://cnet.app.link/GWuXq8ExzG&#10;Like us on Facebook: https://www.facebook.com/cnet&#10;Follow us on Twitter: https://www.twitter.com/cnet&#10;Follow us on Instagram: http://bit.ly/2icCYYm" title="Augmented reality vs. virtual reality: AR and VR made clear">
            <a:hlinkClick r:id="rId4"/>
          </p:cNvPr>
          <p:cNvPicPr preferRelativeResize="0"/>
          <p:nvPr/>
        </p:nvPicPr>
        <p:blipFill rotWithShape="1">
          <a:blip r:embed="rId5">
            <a:alphaModFix/>
          </a:blip>
          <a:srcRect/>
          <a:stretch/>
        </p:blipFill>
        <p:spPr>
          <a:xfrm>
            <a:off x="4351925" y="1845025"/>
            <a:ext cx="3242267" cy="2431700"/>
          </a:xfrm>
          <a:prstGeom prst="rect">
            <a:avLst/>
          </a:prstGeom>
          <a:noFill/>
          <a:ln>
            <a:noFill/>
          </a:ln>
        </p:spPr>
      </p:pic>
      <p:pic>
        <p:nvPicPr>
          <p:cNvPr id="742" name="Google Shape;742;p40">
            <a:hlinkClick r:id="rId6"/>
          </p:cNvPr>
          <p:cNvPicPr preferRelativeResize="0"/>
          <p:nvPr/>
        </p:nvPicPr>
        <p:blipFill rotWithShape="1">
          <a:blip r:embed="rId7">
            <a:alphaModFix/>
          </a:blip>
          <a:srcRect/>
          <a:stretch/>
        </p:blipFill>
        <p:spPr>
          <a:xfrm>
            <a:off x="0" y="4429125"/>
            <a:ext cx="9144000" cy="714375"/>
          </a:xfrm>
          <a:prstGeom prst="rect">
            <a:avLst/>
          </a:prstGeom>
          <a:noFill/>
          <a:ln>
            <a:noFill/>
          </a:ln>
        </p:spPr>
      </p:pic>
      <p:sp>
        <p:nvSpPr>
          <p:cNvPr id="743" name="Google Shape;743;p40">
            <a:hlinkClick r:id="rId8"/>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41"/>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42</a:t>
            </a:fld>
            <a:endParaRPr/>
          </a:p>
        </p:txBody>
      </p:sp>
      <p:sp>
        <p:nvSpPr>
          <p:cNvPr id="749" name="Google Shape;749;p41"/>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sp>
        <p:nvSpPr>
          <p:cNvPr id="750" name="Google Shape;750;p41"/>
          <p:cNvSpPr txBox="1"/>
          <p:nvPr/>
        </p:nvSpPr>
        <p:spPr>
          <a:xfrm>
            <a:off x="3853475" y="3362025"/>
            <a:ext cx="2095800" cy="133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tr-TR" sz="7200" b="1" i="0" u="none" strike="noStrike" cap="none">
                <a:solidFill>
                  <a:srgbClr val="741B47"/>
                </a:solidFill>
                <a:highlight>
                  <a:srgbClr val="FFFFFF"/>
                </a:highlight>
                <a:latin typeface="Arial"/>
                <a:ea typeface="Arial"/>
                <a:cs typeface="Arial"/>
                <a:sym typeface="Arial"/>
              </a:rPr>
              <a:t>???</a:t>
            </a:r>
            <a:endParaRPr sz="7200" b="1" i="0" u="none" strike="noStrike" cap="none">
              <a:solidFill>
                <a:srgbClr val="741B47"/>
              </a:solidFill>
              <a:highlight>
                <a:srgbClr val="FFFFFF"/>
              </a:highlight>
              <a:latin typeface="Arial"/>
              <a:ea typeface="Arial"/>
              <a:cs typeface="Arial"/>
              <a:sym typeface="Arial"/>
            </a:endParaRPr>
          </a:p>
        </p:txBody>
      </p:sp>
      <p:pic>
        <p:nvPicPr>
          <p:cNvPr id="751" name="Google Shape;751;p41"/>
          <p:cNvPicPr preferRelativeResize="0"/>
          <p:nvPr/>
        </p:nvPicPr>
        <p:blipFill rotWithShape="1">
          <a:blip r:embed="rId3">
            <a:alphaModFix/>
          </a:blip>
          <a:srcRect l="31561" t="18580" r="30774"/>
          <a:stretch/>
        </p:blipFill>
        <p:spPr>
          <a:xfrm>
            <a:off x="5584513" y="1262625"/>
            <a:ext cx="1668782" cy="2032250"/>
          </a:xfrm>
          <a:prstGeom prst="rect">
            <a:avLst/>
          </a:prstGeom>
          <a:noFill/>
          <a:ln>
            <a:noFill/>
          </a:ln>
        </p:spPr>
      </p:pic>
      <p:pic>
        <p:nvPicPr>
          <p:cNvPr id="752" name="Google Shape;752;p41"/>
          <p:cNvPicPr preferRelativeResize="0"/>
          <p:nvPr/>
        </p:nvPicPr>
        <p:blipFill rotWithShape="1">
          <a:blip r:embed="rId4">
            <a:alphaModFix/>
          </a:blip>
          <a:srcRect l="3813" t="20471" r="6667" b="10222"/>
          <a:stretch/>
        </p:blipFill>
        <p:spPr>
          <a:xfrm>
            <a:off x="1357688" y="1721175"/>
            <a:ext cx="3223074" cy="1275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grpSp>
        <p:nvGrpSpPr>
          <p:cNvPr id="757" name="Google Shape;757;p42"/>
          <p:cNvGrpSpPr/>
          <p:nvPr/>
        </p:nvGrpSpPr>
        <p:grpSpPr>
          <a:xfrm>
            <a:off x="5122427" y="668001"/>
            <a:ext cx="3841143" cy="3893303"/>
            <a:chOff x="5122427" y="668001"/>
            <a:chExt cx="3841143" cy="3893303"/>
          </a:xfrm>
        </p:grpSpPr>
        <p:grpSp>
          <p:nvGrpSpPr>
            <p:cNvPr id="758" name="Google Shape;758;p42"/>
            <p:cNvGrpSpPr/>
            <p:nvPr/>
          </p:nvGrpSpPr>
          <p:grpSpPr>
            <a:xfrm>
              <a:off x="5144045" y="893590"/>
              <a:ext cx="2833667" cy="2964311"/>
              <a:chOff x="3860721" y="1330073"/>
              <a:chExt cx="3544299" cy="3707706"/>
            </a:xfrm>
          </p:grpSpPr>
          <p:sp>
            <p:nvSpPr>
              <p:cNvPr id="759" name="Google Shape;759;p4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0" name="Google Shape;760;p4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1" name="Google Shape;761;p4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2" name="Google Shape;762;p4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3" name="Google Shape;763;p4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4" name="Google Shape;764;p4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5" name="Google Shape;765;p4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6" name="Google Shape;766;p4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7" name="Google Shape;767;p4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8" name="Google Shape;768;p4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9" name="Google Shape;769;p4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0" name="Google Shape;770;p4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1" name="Google Shape;771;p4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2" name="Google Shape;772;p4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3" name="Google Shape;773;p4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4" name="Google Shape;774;p4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5" name="Google Shape;775;p4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6" name="Google Shape;776;p4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7" name="Google Shape;777;p4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8" name="Google Shape;778;p4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9" name="Google Shape;779;p4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0" name="Google Shape;780;p4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1" name="Google Shape;781;p4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2" name="Google Shape;782;p4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3" name="Google Shape;783;p4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4" name="Google Shape;784;p4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5" name="Google Shape;785;p4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6" name="Google Shape;786;p4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7" name="Google Shape;787;p4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8" name="Google Shape;788;p4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9" name="Google Shape;789;p4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0" name="Google Shape;790;p4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1" name="Google Shape;791;p4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2" name="Google Shape;792;p4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3" name="Google Shape;793;p4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4" name="Google Shape;794;p4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5" name="Google Shape;795;p4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6" name="Google Shape;796;p4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7" name="Google Shape;797;p4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8" name="Google Shape;798;p4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9" name="Google Shape;799;p4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0" name="Google Shape;800;p4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1" name="Google Shape;801;p4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2" name="Google Shape;802;p4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3" name="Google Shape;803;p4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4" name="Google Shape;804;p4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5" name="Google Shape;805;p4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6" name="Google Shape;806;p4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7" name="Google Shape;807;p4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8" name="Google Shape;808;p4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9" name="Google Shape;809;p4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0" name="Google Shape;810;p4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1" name="Google Shape;811;p4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p4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4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4" name="Google Shape;814;p4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5" name="Google Shape;815;p4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4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4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4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4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4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4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4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4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4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4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4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4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4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4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4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4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2" name="Google Shape;832;p4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3" name="Google Shape;833;p4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4" name="Google Shape;834;p4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5" name="Google Shape;835;p4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6" name="Google Shape;836;p4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7" name="Google Shape;837;p4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8" name="Google Shape;838;p4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9" name="Google Shape;839;p4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0" name="Google Shape;840;p4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1" name="Google Shape;841;p4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2" name="Google Shape;842;p4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3" name="Google Shape;843;p4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4" name="Google Shape;844;p4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5" name="Google Shape;845;p4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6" name="Google Shape;846;p4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7" name="Google Shape;847;p4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8" name="Google Shape;848;p4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9" name="Google Shape;849;p4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0" name="Google Shape;850;p4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1" name="Google Shape;851;p4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2" name="Google Shape;852;p4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3" name="Google Shape;853;p4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4" name="Google Shape;854;p4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 name="Google Shape;855;p4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6" name="Google Shape;856;p4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7" name="Google Shape;857;p4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8" name="Google Shape;858;p4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9" name="Google Shape;859;p4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 name="Google Shape;860;p4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1" name="Google Shape;861;p4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2" name="Google Shape;862;p4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3" name="Google Shape;863;p4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4" name="Google Shape;864;p4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5" name="Google Shape;865;p4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66" name="Google Shape;866;p4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7" name="Google Shape;867;p4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8" name="Google Shape;868;p4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9" name="Google Shape;869;p4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0" name="Google Shape;870;p4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1" name="Google Shape;871;p4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2" name="Google Shape;872;p4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3" name="Google Shape;873;p4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4" name="Google Shape;874;p4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5" name="Google Shape;875;p4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6" name="Google Shape;876;p4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7" name="Google Shape;877;p4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8" name="Google Shape;878;p4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9" name="Google Shape;879;p4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0" name="Google Shape;880;p4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1" name="Google Shape;881;p4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2" name="Google Shape;882;p4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3" name="Google Shape;883;p4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4" name="Google Shape;884;p4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5" name="Google Shape;885;p4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6" name="Google Shape;886;p4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7" name="Google Shape;887;p4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8" name="Google Shape;888;p4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9" name="Google Shape;889;p4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0" name="Google Shape;890;p4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1" name="Google Shape;891;p4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2" name="Google Shape;892;p4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3" name="Google Shape;893;p4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4" name="Google Shape;894;p4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5" name="Google Shape;895;p4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6" name="Google Shape;896;p4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97" name="Google Shape;897;p42"/>
            <p:cNvGrpSpPr/>
            <p:nvPr/>
          </p:nvGrpSpPr>
          <p:grpSpPr>
            <a:xfrm flipH="1">
              <a:off x="5678143" y="1227582"/>
              <a:ext cx="345795" cy="1043508"/>
              <a:chOff x="5678143" y="1151382"/>
              <a:chExt cx="345795" cy="1043508"/>
            </a:xfrm>
          </p:grpSpPr>
          <p:sp>
            <p:nvSpPr>
              <p:cNvPr id="898" name="Google Shape;898;p4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9" name="Google Shape;899;p4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0" name="Google Shape;900;p4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1" name="Google Shape;901;p4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2" name="Google Shape;902;p4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3" name="Google Shape;903;p4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4" name="Google Shape;904;p4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5" name="Google Shape;905;p4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6" name="Google Shape;906;p4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7" name="Google Shape;907;p4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8" name="Google Shape;908;p4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9" name="Google Shape;909;p4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0" name="Google Shape;910;p4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1" name="Google Shape;911;p4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2" name="Google Shape;912;p4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3" name="Google Shape;913;p4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4" name="Google Shape;914;p4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15" name="Google Shape;915;p42"/>
            <p:cNvGrpSpPr/>
            <p:nvPr/>
          </p:nvGrpSpPr>
          <p:grpSpPr>
            <a:xfrm>
              <a:off x="5122427" y="3292365"/>
              <a:ext cx="823270" cy="1268939"/>
              <a:chOff x="5490177" y="3555452"/>
              <a:chExt cx="823270" cy="1268939"/>
            </a:xfrm>
          </p:grpSpPr>
          <p:sp>
            <p:nvSpPr>
              <p:cNvPr id="916" name="Google Shape;916;p4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7" name="Google Shape;917;p4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8" name="Google Shape;918;p4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9" name="Google Shape;919;p4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0" name="Google Shape;920;p4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1" name="Google Shape;921;p4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2" name="Google Shape;922;p4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3" name="Google Shape;923;p4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4" name="Google Shape;924;p4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5" name="Google Shape;925;p4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6" name="Google Shape;926;p4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7" name="Google Shape;927;p4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8" name="Google Shape;928;p4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9" name="Google Shape;929;p4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0" name="Google Shape;930;p4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1" name="Google Shape;931;p4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2" name="Google Shape;932;p4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3" name="Google Shape;933;p4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4" name="Google Shape;934;p4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5" name="Google Shape;935;p4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6" name="Google Shape;936;p4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7" name="Google Shape;937;p4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8" name="Google Shape;938;p4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9" name="Google Shape;939;p4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0" name="Google Shape;940;p4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1" name="Google Shape;941;p4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2" name="Google Shape;942;p4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3" name="Google Shape;943;p4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4" name="Google Shape;944;p4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5" name="Google Shape;945;p4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6" name="Google Shape;946;p4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47" name="Google Shape;947;p4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8" name="Google Shape;948;p4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9" name="Google Shape;949;p4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0" name="Google Shape;950;p4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1" name="Google Shape;951;p4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2" name="Google Shape;952;p4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3" name="Google Shape;953;p4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4" name="Google Shape;954;p4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5" name="Google Shape;955;p4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6" name="Google Shape;956;p4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7" name="Google Shape;957;p4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8" name="Google Shape;958;p4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9" name="Google Shape;959;p4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0" name="Google Shape;960;p4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1" name="Google Shape;961;p4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2" name="Google Shape;962;p4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3" name="Google Shape;963;p4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4" name="Google Shape;964;p4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5" name="Google Shape;965;p4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6" name="Google Shape;966;p4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7" name="Google Shape;967;p4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8" name="Google Shape;968;p4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9" name="Google Shape;969;p4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0" name="Google Shape;970;p4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1" name="Google Shape;971;p4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2" name="Google Shape;972;p4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3" name="Google Shape;973;p4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4" name="Google Shape;974;p4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5" name="Google Shape;975;p4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6" name="Google Shape;976;p4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7" name="Google Shape;977;p4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8" name="Google Shape;978;p4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9" name="Google Shape;979;p4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0" name="Google Shape;980;p4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1" name="Google Shape;981;p4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2" name="Google Shape;982;p4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83" name="Google Shape;983;p42"/>
            <p:cNvGrpSpPr/>
            <p:nvPr/>
          </p:nvGrpSpPr>
          <p:grpSpPr>
            <a:xfrm>
              <a:off x="6544681" y="927100"/>
              <a:ext cx="264551" cy="200503"/>
              <a:chOff x="6621095" y="1452181"/>
              <a:chExt cx="330894" cy="250785"/>
            </a:xfrm>
          </p:grpSpPr>
          <p:sp>
            <p:nvSpPr>
              <p:cNvPr id="984" name="Google Shape;984;p4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5" name="Google Shape;985;p4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294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6" name="Google Shape;986;p4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7" name="Google Shape;987;p4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8" name="Google Shape;988;p4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89" name="Google Shape;989;p42"/>
            <p:cNvGrpSpPr/>
            <p:nvPr/>
          </p:nvGrpSpPr>
          <p:grpSpPr>
            <a:xfrm>
              <a:off x="7210360" y="1314224"/>
              <a:ext cx="264551" cy="200503"/>
              <a:chOff x="6621095" y="1452181"/>
              <a:chExt cx="330894" cy="250785"/>
            </a:xfrm>
          </p:grpSpPr>
          <p:sp>
            <p:nvSpPr>
              <p:cNvPr id="990" name="Google Shape;990;p4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1" name="Google Shape;991;p4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294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2" name="Google Shape;992;p4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3" name="Google Shape;993;p4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4" name="Google Shape;994;p4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95" name="Google Shape;995;p4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6" name="Google Shape;996;p4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97" name="Google Shape;997;p42"/>
            <p:cNvGrpSpPr/>
            <p:nvPr/>
          </p:nvGrpSpPr>
          <p:grpSpPr>
            <a:xfrm flipH="1">
              <a:off x="8183211" y="2407472"/>
              <a:ext cx="780359" cy="1195999"/>
              <a:chOff x="3975528" y="3303922"/>
              <a:chExt cx="780359" cy="1195999"/>
            </a:xfrm>
          </p:grpSpPr>
          <p:sp>
            <p:nvSpPr>
              <p:cNvPr id="998" name="Google Shape;998;p4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9" name="Google Shape;999;p4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0" name="Google Shape;1000;p4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1" name="Google Shape;1001;p4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2" name="Google Shape;1002;p4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3" name="Google Shape;1003;p4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4" name="Google Shape;1004;p4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5" name="Google Shape;1005;p4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6" name="Google Shape;1006;p4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7" name="Google Shape;1007;p4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8" name="Google Shape;1008;p4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9" name="Google Shape;1009;p4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0" name="Google Shape;1010;p4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1" name="Google Shape;1011;p4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2" name="Google Shape;1012;p4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3" name="Google Shape;1013;p4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4" name="Google Shape;1014;p4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5" name="Google Shape;1015;p4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6" name="Google Shape;1016;p4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7" name="Google Shape;1017;p4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8" name="Google Shape;1018;p4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9" name="Google Shape;1019;p4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0" name="Google Shape;1020;p4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1" name="Google Shape;1021;p4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2" name="Google Shape;1022;p4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3" name="Google Shape;1023;p4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024" name="Google Shape;1024;p42"/>
              <p:cNvGrpSpPr/>
              <p:nvPr/>
            </p:nvGrpSpPr>
            <p:grpSpPr>
              <a:xfrm flipH="1">
                <a:off x="4321768" y="3621401"/>
                <a:ext cx="239006" cy="181217"/>
                <a:chOff x="6621095" y="1452181"/>
                <a:chExt cx="330894" cy="250785"/>
              </a:xfrm>
            </p:grpSpPr>
            <p:sp>
              <p:nvSpPr>
                <p:cNvPr id="1025" name="Google Shape;1025;p4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6" name="Google Shape;1026;p4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294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7" name="Google Shape;1027;p4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8" name="Google Shape;1028;p4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9" name="Google Shape;1029;p4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30" name="Google Shape;1030;p4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1" name="Google Shape;1031;p4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032" name="Google Shape;1032;p42"/>
          <p:cNvSpPr txBox="1">
            <a:spLocks noGrp="1"/>
          </p:cNvSpPr>
          <p:nvPr>
            <p:ph type="ctrTitle"/>
          </p:nvPr>
        </p:nvSpPr>
        <p:spPr>
          <a:xfrm>
            <a:off x="819200" y="1863600"/>
            <a:ext cx="49482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a:solidFill>
                  <a:srgbClr val="741B47"/>
                </a:solidFill>
                <a:latin typeface="Raleway Thin"/>
                <a:ea typeface="Raleway Thin"/>
                <a:cs typeface="Raleway Thin"/>
                <a:sym typeface="Raleway Thin"/>
              </a:rPr>
              <a:t>Computer </a:t>
            </a:r>
            <a:endParaRPr>
              <a:solidFill>
                <a:srgbClr val="741B47"/>
              </a:solidFill>
              <a:latin typeface="Raleway Thin"/>
              <a:ea typeface="Raleway Thin"/>
              <a:cs typeface="Raleway Thin"/>
              <a:sym typeface="Raleway Thin"/>
            </a:endParaRPr>
          </a:p>
          <a:p>
            <a:pPr marL="0" lvl="0" indent="0" algn="l" rtl="0">
              <a:lnSpc>
                <a:spcPct val="90000"/>
              </a:lnSpc>
              <a:spcBef>
                <a:spcPts val="0"/>
              </a:spcBef>
              <a:spcAft>
                <a:spcPts val="0"/>
              </a:spcAft>
              <a:buSzPts val="4800"/>
              <a:buNone/>
            </a:pPr>
            <a:r>
              <a:rPr lang="tr-TR">
                <a:solidFill>
                  <a:srgbClr val="741B47"/>
                </a:solidFill>
                <a:latin typeface="Raleway Thin"/>
                <a:ea typeface="Raleway Thin"/>
                <a:cs typeface="Raleway Thin"/>
                <a:sym typeface="Raleway Thin"/>
              </a:rPr>
              <a:t>Fundamentals</a:t>
            </a:r>
            <a:endParaRPr>
              <a:solidFill>
                <a:srgbClr val="741B47"/>
              </a:solidFill>
              <a:latin typeface="Raleway Thin"/>
              <a:ea typeface="Raleway Thin"/>
              <a:cs typeface="Raleway Thin"/>
              <a:sym typeface="Raleway Thi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4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44</a:t>
            </a:fld>
            <a:endParaRPr/>
          </a:p>
        </p:txBody>
      </p:sp>
      <p:sp>
        <p:nvSpPr>
          <p:cNvPr id="1038" name="Google Shape;1038;p43"/>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Thin"/>
              <a:buNone/>
            </a:pPr>
            <a:r>
              <a:rPr lang="tr-TR" sz="4800" b="0" i="0" u="none" strike="noStrike" cap="none">
                <a:solidFill>
                  <a:srgbClr val="741B47"/>
                </a:solidFill>
                <a:latin typeface="Raleway Thin"/>
                <a:ea typeface="Raleway Thin"/>
                <a:cs typeface="Raleway Thin"/>
                <a:sym typeface="Raleway Thin"/>
              </a:rPr>
              <a:t>Agenda</a:t>
            </a:r>
            <a:endParaRPr sz="4800" b="0" i="0" u="none" strike="noStrike" cap="none">
              <a:solidFill>
                <a:srgbClr val="741B47"/>
              </a:solidFill>
              <a:latin typeface="Raleway Thin"/>
              <a:ea typeface="Raleway Thin"/>
              <a:cs typeface="Raleway Thin"/>
              <a:sym typeface="Raleway Thin"/>
            </a:endParaRPr>
          </a:p>
        </p:txBody>
      </p:sp>
      <p:sp>
        <p:nvSpPr>
          <p:cNvPr id="1039" name="Google Shape;1039;p43"/>
          <p:cNvSpPr txBox="1">
            <a:spLocks noGrp="1"/>
          </p:cNvSpPr>
          <p:nvPr>
            <p:ph type="subTitle" idx="4294967295"/>
          </p:nvPr>
        </p:nvSpPr>
        <p:spPr>
          <a:xfrm>
            <a:off x="749472" y="2003482"/>
            <a:ext cx="7842300" cy="1136536"/>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a:solidFill>
                  <a:schemeClr val="dk1"/>
                </a:solidFill>
                <a:latin typeface="Raleway"/>
                <a:ea typeface="Raleway"/>
                <a:cs typeface="Raleway"/>
                <a:sym typeface="Raleway"/>
              </a:rPr>
              <a:t>Operating Systems</a:t>
            </a:r>
            <a:endParaRPr sz="3600" b="0" i="0" u="none" strike="noStrike" cap="none">
              <a:solidFill>
                <a:schemeClr val="dk1"/>
              </a:solidFill>
              <a:latin typeface="Raleway"/>
              <a:ea typeface="Raleway"/>
              <a:cs typeface="Raleway"/>
              <a:sym typeface="Raleway"/>
            </a:endParaRPr>
          </a:p>
          <a:p>
            <a:pPr marL="457200" marR="0" lvl="0" indent="0" algn="l" rtl="0">
              <a:lnSpc>
                <a:spcPct val="110000"/>
              </a:lnSpc>
              <a:spcBef>
                <a:spcPts val="600"/>
              </a:spcBef>
              <a:spcAft>
                <a:spcPts val="0"/>
              </a:spcAft>
              <a:buClr>
                <a:schemeClr val="accent1"/>
              </a:buClr>
              <a:buSzPts val="1800"/>
              <a:buFont typeface="Barlow Light"/>
              <a:buNone/>
            </a:pPr>
            <a:endParaRPr sz="3600" b="0" i="0" u="none" strike="noStrike" cap="none">
              <a:solidFill>
                <a:schemeClr val="dk1"/>
              </a:solidFill>
              <a:latin typeface="Raleway"/>
              <a:ea typeface="Raleway"/>
              <a:cs typeface="Raleway"/>
              <a:sym typeface="Raleway"/>
            </a:endParaRPr>
          </a:p>
          <a:p>
            <a:pPr marL="457200" marR="0" lvl="0" indent="0" algn="l" rtl="0">
              <a:lnSpc>
                <a:spcPct val="110000"/>
              </a:lnSpc>
              <a:spcBef>
                <a:spcPts val="600"/>
              </a:spcBef>
              <a:spcAft>
                <a:spcPts val="0"/>
              </a:spcAft>
              <a:buClr>
                <a:schemeClr val="accent1"/>
              </a:buClr>
              <a:buSzPts val="1800"/>
              <a:buFont typeface="Barlow Light"/>
              <a:buNone/>
            </a:pPr>
            <a:endParaRPr sz="3600" b="0" i="0" u="none" strike="noStrike" cap="none">
              <a:solidFill>
                <a:schemeClr val="dk1"/>
              </a:solidFill>
              <a:latin typeface="Raleway"/>
              <a:ea typeface="Raleway"/>
              <a:cs typeface="Raleway"/>
              <a:sym typeface="Raleway"/>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45"/>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45</a:t>
            </a:fld>
            <a:endParaRPr/>
          </a:p>
        </p:txBody>
      </p:sp>
      <p:sp>
        <p:nvSpPr>
          <p:cNvPr id="1054" name="Google Shape;1054;p45"/>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pic>
        <p:nvPicPr>
          <p:cNvPr id="1055" name="Google Shape;1055;p45"/>
          <p:cNvPicPr preferRelativeResize="0"/>
          <p:nvPr/>
        </p:nvPicPr>
        <p:blipFill rotWithShape="1">
          <a:blip r:embed="rId3">
            <a:alphaModFix/>
          </a:blip>
          <a:srcRect/>
          <a:stretch/>
        </p:blipFill>
        <p:spPr>
          <a:xfrm>
            <a:off x="799075" y="2753225"/>
            <a:ext cx="1031400" cy="1031400"/>
          </a:xfrm>
          <a:prstGeom prst="rect">
            <a:avLst/>
          </a:prstGeom>
          <a:noFill/>
          <a:ln w="9525" cap="flat" cmpd="sng">
            <a:solidFill>
              <a:srgbClr val="000000"/>
            </a:solidFill>
            <a:prstDash val="solid"/>
            <a:round/>
            <a:headEnd type="none" w="sm" len="sm"/>
            <a:tailEnd type="none" w="sm" len="sm"/>
          </a:ln>
        </p:spPr>
      </p:pic>
      <p:sp>
        <p:nvSpPr>
          <p:cNvPr id="1056" name="Google Shape;1056;p45"/>
          <p:cNvSpPr/>
          <p:nvPr/>
        </p:nvSpPr>
        <p:spPr>
          <a:xfrm>
            <a:off x="1933875" y="3119063"/>
            <a:ext cx="694200" cy="299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57" name="Google Shape;1057;p45"/>
          <p:cNvPicPr preferRelativeResize="0"/>
          <p:nvPr/>
        </p:nvPicPr>
        <p:blipFill rotWithShape="1">
          <a:blip r:embed="rId4">
            <a:alphaModFix/>
          </a:blip>
          <a:srcRect/>
          <a:stretch/>
        </p:blipFill>
        <p:spPr>
          <a:xfrm>
            <a:off x="2248825" y="1688200"/>
            <a:ext cx="3751275" cy="2245375"/>
          </a:xfrm>
          <a:prstGeom prst="rect">
            <a:avLst/>
          </a:prstGeom>
          <a:noFill/>
          <a:ln>
            <a:noFill/>
          </a:ln>
        </p:spPr>
      </p:pic>
      <p:sp>
        <p:nvSpPr>
          <p:cNvPr id="1058" name="Google Shape;1058;p45"/>
          <p:cNvSpPr/>
          <p:nvPr/>
        </p:nvSpPr>
        <p:spPr>
          <a:xfrm>
            <a:off x="5652025" y="3119063"/>
            <a:ext cx="694200" cy="299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45"/>
          <p:cNvSpPr txBox="1"/>
          <p:nvPr/>
        </p:nvSpPr>
        <p:spPr>
          <a:xfrm>
            <a:off x="6494650" y="1802038"/>
            <a:ext cx="2364300" cy="25551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073763"/>
              </a:buClr>
              <a:buSzPts val="2200"/>
              <a:buFont typeface="Barlow"/>
              <a:buChar char="●"/>
            </a:pPr>
            <a:r>
              <a:rPr lang="tr-TR" sz="2200" b="1" i="0" u="none" strike="noStrike" cap="none">
                <a:solidFill>
                  <a:srgbClr val="073763"/>
                </a:solidFill>
                <a:latin typeface="Barlow"/>
                <a:ea typeface="Barlow"/>
                <a:cs typeface="Barlow"/>
                <a:sym typeface="Barlow"/>
              </a:rPr>
              <a:t>Music</a:t>
            </a:r>
            <a:endParaRPr sz="2200" b="1" i="0" u="none" strike="noStrike" cap="none">
              <a:solidFill>
                <a:srgbClr val="073763"/>
              </a:solidFill>
              <a:latin typeface="Barlow"/>
              <a:ea typeface="Barlow"/>
              <a:cs typeface="Barlow"/>
              <a:sym typeface="Barlow"/>
            </a:endParaRPr>
          </a:p>
          <a:p>
            <a:pPr marL="457200" marR="0" lvl="0" indent="-368300" algn="l" rtl="0">
              <a:lnSpc>
                <a:spcPct val="100000"/>
              </a:lnSpc>
              <a:spcBef>
                <a:spcPts val="0"/>
              </a:spcBef>
              <a:spcAft>
                <a:spcPts val="0"/>
              </a:spcAft>
              <a:buClr>
                <a:srgbClr val="073763"/>
              </a:buClr>
              <a:buSzPts val="2200"/>
              <a:buFont typeface="Barlow"/>
              <a:buChar char="●"/>
            </a:pPr>
            <a:r>
              <a:rPr lang="tr-TR" sz="2200" b="1" i="0" u="none" strike="noStrike" cap="none">
                <a:solidFill>
                  <a:srgbClr val="073763"/>
                </a:solidFill>
                <a:latin typeface="Barlow"/>
                <a:ea typeface="Barlow"/>
                <a:cs typeface="Barlow"/>
                <a:sym typeface="Barlow"/>
              </a:rPr>
              <a:t>Video</a:t>
            </a:r>
            <a:endParaRPr sz="2200" b="1" i="0" u="none" strike="noStrike" cap="none">
              <a:solidFill>
                <a:srgbClr val="073763"/>
              </a:solidFill>
              <a:latin typeface="Barlow"/>
              <a:ea typeface="Barlow"/>
              <a:cs typeface="Barlow"/>
              <a:sym typeface="Barlow"/>
            </a:endParaRPr>
          </a:p>
          <a:p>
            <a:pPr marL="457200" marR="0" lvl="0" indent="-368300" algn="l" rtl="0">
              <a:lnSpc>
                <a:spcPct val="100000"/>
              </a:lnSpc>
              <a:spcBef>
                <a:spcPts val="0"/>
              </a:spcBef>
              <a:spcAft>
                <a:spcPts val="0"/>
              </a:spcAft>
              <a:buClr>
                <a:srgbClr val="073763"/>
              </a:buClr>
              <a:buSzPts val="2200"/>
              <a:buFont typeface="Barlow"/>
              <a:buChar char="●"/>
            </a:pPr>
            <a:r>
              <a:rPr lang="tr-TR" sz="2200" b="1" i="0" u="none" strike="noStrike" cap="none">
                <a:solidFill>
                  <a:srgbClr val="073763"/>
                </a:solidFill>
                <a:latin typeface="Barlow"/>
                <a:ea typeface="Barlow"/>
                <a:cs typeface="Barlow"/>
                <a:sym typeface="Barlow"/>
              </a:rPr>
              <a:t>Chat</a:t>
            </a:r>
            <a:endParaRPr sz="2200" b="1" i="0" u="none" strike="noStrike" cap="none">
              <a:solidFill>
                <a:srgbClr val="073763"/>
              </a:solidFill>
              <a:latin typeface="Barlow"/>
              <a:ea typeface="Barlow"/>
              <a:cs typeface="Barlow"/>
              <a:sym typeface="Barlow"/>
            </a:endParaRPr>
          </a:p>
          <a:p>
            <a:pPr marL="457200" marR="0" lvl="0" indent="-368300" algn="l" rtl="0">
              <a:lnSpc>
                <a:spcPct val="100000"/>
              </a:lnSpc>
              <a:spcBef>
                <a:spcPts val="0"/>
              </a:spcBef>
              <a:spcAft>
                <a:spcPts val="0"/>
              </a:spcAft>
              <a:buClr>
                <a:srgbClr val="073763"/>
              </a:buClr>
              <a:buSzPts val="2200"/>
              <a:buFont typeface="Barlow"/>
              <a:buChar char="●"/>
            </a:pPr>
            <a:r>
              <a:rPr lang="tr-TR" sz="2200" b="1" i="0" u="none" strike="noStrike" cap="none">
                <a:solidFill>
                  <a:srgbClr val="073763"/>
                </a:solidFill>
                <a:latin typeface="Barlow"/>
                <a:ea typeface="Barlow"/>
                <a:cs typeface="Barlow"/>
                <a:sym typeface="Barlow"/>
              </a:rPr>
              <a:t>Shopping</a:t>
            </a:r>
            <a:endParaRPr sz="2200" b="1" i="0" u="none" strike="noStrike" cap="none">
              <a:solidFill>
                <a:srgbClr val="073763"/>
              </a:solidFill>
              <a:latin typeface="Barlow"/>
              <a:ea typeface="Barlow"/>
              <a:cs typeface="Barlow"/>
              <a:sym typeface="Barlow"/>
            </a:endParaRPr>
          </a:p>
          <a:p>
            <a:pPr marL="457200" marR="0" lvl="0" indent="-368300" algn="l" rtl="0">
              <a:lnSpc>
                <a:spcPct val="100000"/>
              </a:lnSpc>
              <a:spcBef>
                <a:spcPts val="0"/>
              </a:spcBef>
              <a:spcAft>
                <a:spcPts val="0"/>
              </a:spcAft>
              <a:buClr>
                <a:srgbClr val="073763"/>
              </a:buClr>
              <a:buSzPts val="2200"/>
              <a:buFont typeface="Barlow"/>
              <a:buChar char="●"/>
            </a:pPr>
            <a:r>
              <a:rPr lang="tr-TR" sz="2200" b="1" i="0" u="none" strike="noStrike" cap="none">
                <a:solidFill>
                  <a:srgbClr val="073763"/>
                </a:solidFill>
                <a:latin typeface="Barlow"/>
                <a:ea typeface="Barlow"/>
                <a:cs typeface="Barlow"/>
                <a:sym typeface="Barlow"/>
              </a:rPr>
              <a:t>Coding</a:t>
            </a:r>
            <a:endParaRPr sz="2200" b="1" i="0" u="none" strike="noStrike" cap="none">
              <a:solidFill>
                <a:srgbClr val="073763"/>
              </a:solidFill>
              <a:latin typeface="Barlow"/>
              <a:ea typeface="Barlow"/>
              <a:cs typeface="Barlow"/>
              <a:sym typeface="Barlow"/>
            </a:endParaRPr>
          </a:p>
          <a:p>
            <a:pPr marL="457200" marR="0" lvl="0" indent="-368300" algn="l" rtl="0">
              <a:lnSpc>
                <a:spcPct val="100000"/>
              </a:lnSpc>
              <a:spcBef>
                <a:spcPts val="0"/>
              </a:spcBef>
              <a:spcAft>
                <a:spcPts val="0"/>
              </a:spcAft>
              <a:buClr>
                <a:srgbClr val="073763"/>
              </a:buClr>
              <a:buSzPts val="2200"/>
              <a:buFont typeface="Barlow"/>
              <a:buChar char="●"/>
            </a:pPr>
            <a:r>
              <a:rPr lang="tr-TR" sz="2200" b="1" i="0" u="none" strike="noStrike" cap="none">
                <a:solidFill>
                  <a:srgbClr val="073763"/>
                </a:solidFill>
                <a:latin typeface="Barlow"/>
                <a:ea typeface="Barlow"/>
                <a:cs typeface="Barlow"/>
                <a:sym typeface="Barlow"/>
              </a:rPr>
              <a:t>Reading</a:t>
            </a:r>
            <a:endParaRPr sz="2200" b="1" i="0" u="none" strike="noStrike" cap="none">
              <a:solidFill>
                <a:srgbClr val="073763"/>
              </a:solidFill>
              <a:latin typeface="Barlow"/>
              <a:ea typeface="Barlow"/>
              <a:cs typeface="Barlow"/>
              <a:sym typeface="Barlow"/>
            </a:endParaRPr>
          </a:p>
          <a:p>
            <a:pPr marL="457200" marR="0" lvl="0" indent="-368300" algn="l" rtl="0">
              <a:lnSpc>
                <a:spcPct val="100000"/>
              </a:lnSpc>
              <a:spcBef>
                <a:spcPts val="0"/>
              </a:spcBef>
              <a:spcAft>
                <a:spcPts val="0"/>
              </a:spcAft>
              <a:buClr>
                <a:srgbClr val="073763"/>
              </a:buClr>
              <a:buSzPts val="2200"/>
              <a:buFont typeface="Barlow"/>
              <a:buChar char="●"/>
            </a:pPr>
            <a:r>
              <a:rPr lang="tr-TR" sz="2200" b="1" i="0" u="none" strike="noStrike" cap="none">
                <a:solidFill>
                  <a:srgbClr val="073763"/>
                </a:solidFill>
                <a:latin typeface="Barlow"/>
                <a:ea typeface="Barlow"/>
                <a:cs typeface="Barlow"/>
                <a:sym typeface="Barlow"/>
              </a:rPr>
              <a:t>Gaming</a:t>
            </a:r>
            <a:endParaRPr sz="2200" b="1" i="0" u="none" strike="noStrike" cap="none">
              <a:solidFill>
                <a:srgbClr val="073763"/>
              </a:solidFill>
              <a:latin typeface="Barlow"/>
              <a:ea typeface="Barlow"/>
              <a:cs typeface="Barlow"/>
              <a:sym typeface="Barlow"/>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4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46</a:t>
            </a:fld>
            <a:endParaRPr/>
          </a:p>
        </p:txBody>
      </p:sp>
      <p:sp>
        <p:nvSpPr>
          <p:cNvPr id="1065" name="Google Shape;1065;p46"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46"/>
          <p:cNvSpPr txBox="1"/>
          <p:nvPr/>
        </p:nvSpPr>
        <p:spPr>
          <a:xfrm>
            <a:off x="522950" y="864025"/>
            <a:ext cx="7953900" cy="17874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tr-TR" sz="1800" b="1" i="0" u="none" strike="noStrike" cap="none" dirty="0">
                <a:solidFill>
                  <a:srgbClr val="741B47"/>
                </a:solidFill>
                <a:highlight>
                  <a:srgbClr val="FFFFFF"/>
                </a:highlight>
                <a:latin typeface="Arial"/>
                <a:ea typeface="Arial"/>
                <a:cs typeface="Arial"/>
                <a:sym typeface="Arial"/>
              </a:rPr>
              <a:t>OPERATING SYSTEMS:</a:t>
            </a:r>
            <a:endParaRPr dirty="0"/>
          </a:p>
          <a:p>
            <a:pPr marL="457200" marR="0" lvl="0" indent="0" algn="l" rtl="0">
              <a:lnSpc>
                <a:spcPct val="100000"/>
              </a:lnSpc>
              <a:spcBef>
                <a:spcPts val="0"/>
              </a:spcBef>
              <a:spcAft>
                <a:spcPts val="0"/>
              </a:spcAft>
              <a:buClr>
                <a:srgbClr val="000000"/>
              </a:buClr>
              <a:buSzPts val="1800"/>
              <a:buFont typeface="Arial"/>
              <a:buNone/>
            </a:pPr>
            <a:r>
              <a:rPr lang="tr-TR" sz="1800" b="1" i="0" u="none" strike="noStrike" cap="none" dirty="0">
                <a:solidFill>
                  <a:srgbClr val="741B47"/>
                </a:solidFill>
                <a:highlight>
                  <a:srgbClr val="FFFFFF"/>
                </a:highlight>
                <a:latin typeface="Arial"/>
                <a:ea typeface="Arial"/>
                <a:cs typeface="Arial"/>
                <a:sym typeface="Arial"/>
              </a:rPr>
              <a:t>AN OPERATING SYSTEM (OS) IS </a:t>
            </a:r>
            <a:r>
              <a:rPr lang="tr-TR" sz="1800" b="1" i="0" u="none" strike="noStrike" cap="none" dirty="0">
                <a:solidFill>
                  <a:srgbClr val="000000"/>
                </a:solidFill>
                <a:highlight>
                  <a:srgbClr val="FFFFFF"/>
                </a:highlight>
                <a:latin typeface="Arial"/>
                <a:ea typeface="Arial"/>
                <a:cs typeface="Arial"/>
                <a:sym typeface="Arial"/>
              </a:rPr>
              <a:t>SYSTEM SOFTWARE</a:t>
            </a:r>
            <a:r>
              <a:rPr lang="tr-TR" sz="1800" b="1" i="0" u="none" strike="noStrike" cap="none" dirty="0">
                <a:solidFill>
                  <a:srgbClr val="741B47"/>
                </a:solidFill>
                <a:highlight>
                  <a:srgbClr val="FFFFFF"/>
                </a:highlight>
                <a:latin typeface="Arial"/>
                <a:ea typeface="Arial"/>
                <a:cs typeface="Arial"/>
                <a:sym typeface="Arial"/>
              </a:rPr>
              <a:t> THAT MANAGES </a:t>
            </a:r>
            <a:r>
              <a:rPr lang="tr-TR" sz="1800" b="1" i="0" u="none" strike="noStrike" cap="none" dirty="0">
                <a:solidFill>
                  <a:srgbClr val="000000"/>
                </a:solidFill>
                <a:highlight>
                  <a:srgbClr val="FFFFFF"/>
                </a:highlight>
                <a:latin typeface="Arial"/>
                <a:ea typeface="Arial"/>
                <a:cs typeface="Arial"/>
                <a:sym typeface="Arial"/>
              </a:rPr>
              <a:t>COMPUTER HARDWARE</a:t>
            </a:r>
            <a:r>
              <a:rPr lang="tr-TR" sz="1800" b="1" i="0" u="none" strike="noStrike" cap="none" dirty="0">
                <a:solidFill>
                  <a:srgbClr val="741B47"/>
                </a:solidFill>
                <a:highlight>
                  <a:srgbClr val="FFFFFF"/>
                </a:highlight>
                <a:latin typeface="Arial"/>
                <a:ea typeface="Arial"/>
                <a:cs typeface="Arial"/>
                <a:sym typeface="Arial"/>
              </a:rPr>
              <a:t> AND </a:t>
            </a:r>
            <a:r>
              <a:rPr lang="tr-TR" sz="1800" b="1" i="0" u="none" strike="noStrike" cap="none" dirty="0">
                <a:solidFill>
                  <a:srgbClr val="000000"/>
                </a:solidFill>
                <a:highlight>
                  <a:srgbClr val="FFFFFF"/>
                </a:highlight>
                <a:latin typeface="Arial"/>
                <a:ea typeface="Arial"/>
                <a:cs typeface="Arial"/>
                <a:sym typeface="Arial"/>
              </a:rPr>
              <a:t>SOFTWARE</a:t>
            </a:r>
            <a:r>
              <a:rPr lang="tr-TR" sz="1800" b="1" i="0" u="none" strike="noStrike" cap="none" dirty="0">
                <a:solidFill>
                  <a:srgbClr val="741B47"/>
                </a:solidFill>
                <a:highlight>
                  <a:srgbClr val="FFFFFF"/>
                </a:highlight>
                <a:latin typeface="Arial"/>
                <a:ea typeface="Arial"/>
                <a:cs typeface="Arial"/>
                <a:sym typeface="Arial"/>
              </a:rPr>
              <a:t> RESOURCES AND PROVIDES COMMON </a:t>
            </a:r>
            <a:r>
              <a:rPr lang="tr-TR" sz="1800" b="1" i="0" u="none" strike="noStrike" cap="none" dirty="0">
                <a:solidFill>
                  <a:srgbClr val="000000"/>
                </a:solidFill>
                <a:highlight>
                  <a:srgbClr val="FFFFFF"/>
                </a:highlight>
                <a:latin typeface="Arial"/>
                <a:ea typeface="Arial"/>
                <a:cs typeface="Arial"/>
                <a:sym typeface="Arial"/>
              </a:rPr>
              <a:t>SERVICES</a:t>
            </a:r>
            <a:r>
              <a:rPr lang="tr-TR" sz="1800" b="1" i="0" u="none" strike="noStrike" cap="none" dirty="0">
                <a:solidFill>
                  <a:srgbClr val="741B47"/>
                </a:solidFill>
                <a:highlight>
                  <a:srgbClr val="FFFFFF"/>
                </a:highlight>
                <a:latin typeface="Arial"/>
                <a:ea typeface="Arial"/>
                <a:cs typeface="Arial"/>
                <a:sym typeface="Arial"/>
              </a:rPr>
              <a:t> FOR </a:t>
            </a:r>
            <a:r>
              <a:rPr lang="tr-TR" sz="1800" b="1" i="0" u="none" strike="noStrike" cap="none" dirty="0">
                <a:solidFill>
                  <a:srgbClr val="000000"/>
                </a:solidFill>
                <a:highlight>
                  <a:srgbClr val="FFFFFF"/>
                </a:highlight>
                <a:latin typeface="Arial"/>
                <a:ea typeface="Arial"/>
                <a:cs typeface="Arial"/>
                <a:sym typeface="Arial"/>
              </a:rPr>
              <a:t>COMPUTER PROGRAMS</a:t>
            </a:r>
            <a:r>
              <a:rPr lang="tr-TR" sz="1800" b="1" i="0" u="none" strike="noStrike" cap="none" dirty="0">
                <a:solidFill>
                  <a:srgbClr val="741B47"/>
                </a:solidFill>
                <a:highlight>
                  <a:srgbClr val="FFFFFF"/>
                </a:highlight>
                <a:latin typeface="Arial"/>
                <a:ea typeface="Arial"/>
                <a:cs typeface="Arial"/>
                <a:sym typeface="Arial"/>
              </a:rPr>
              <a:t> REQUIRE AN OPERATING SYSTEM TO FUNCTION.</a:t>
            </a:r>
            <a:endParaRPr dirty="0"/>
          </a:p>
        </p:txBody>
      </p:sp>
      <p:pic>
        <p:nvPicPr>
          <p:cNvPr id="1067" name="Google Shape;1067;p46"/>
          <p:cNvPicPr preferRelativeResize="0"/>
          <p:nvPr/>
        </p:nvPicPr>
        <p:blipFill rotWithShape="1">
          <a:blip r:embed="rId3">
            <a:alphaModFix/>
          </a:blip>
          <a:srcRect/>
          <a:stretch/>
        </p:blipFill>
        <p:spPr>
          <a:xfrm>
            <a:off x="1958650" y="2817888"/>
            <a:ext cx="4876800" cy="2085975"/>
          </a:xfrm>
          <a:prstGeom prst="rect">
            <a:avLst/>
          </a:prstGeom>
          <a:noFill/>
          <a:ln>
            <a:noFill/>
          </a:ln>
        </p:spPr>
      </p:pic>
      <p:sp>
        <p:nvSpPr>
          <p:cNvPr id="1068" name="Google Shape;1068;p46"/>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7"/>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47</a:t>
            </a:fld>
            <a:endParaRPr/>
          </a:p>
        </p:txBody>
      </p:sp>
      <p:sp>
        <p:nvSpPr>
          <p:cNvPr id="1074" name="Google Shape;1074;p47"/>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pic>
        <p:nvPicPr>
          <p:cNvPr id="1075" name="Google Shape;1075;p47"/>
          <p:cNvPicPr preferRelativeResize="0"/>
          <p:nvPr/>
        </p:nvPicPr>
        <p:blipFill rotWithShape="1">
          <a:blip r:embed="rId3">
            <a:alphaModFix/>
          </a:blip>
          <a:srcRect/>
          <a:stretch/>
        </p:blipFill>
        <p:spPr>
          <a:xfrm>
            <a:off x="2203771" y="800200"/>
            <a:ext cx="3310146" cy="395267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49"/>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48</a:t>
            </a:fld>
            <a:endParaRPr/>
          </a:p>
        </p:txBody>
      </p:sp>
      <p:sp>
        <p:nvSpPr>
          <p:cNvPr id="1089" name="Google Shape;1089;p49"/>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
        <p:nvSpPr>
          <p:cNvPr id="1090" name="Google Shape;1090;p49"/>
          <p:cNvSpPr txBox="1"/>
          <p:nvPr/>
        </p:nvSpPr>
        <p:spPr>
          <a:xfrm>
            <a:off x="635650" y="893100"/>
            <a:ext cx="7936200" cy="12930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tr-TR" sz="1800" b="1" i="0" u="sng" strike="noStrike" cap="none">
                <a:solidFill>
                  <a:srgbClr val="741B47"/>
                </a:solidFill>
                <a:latin typeface="Raleway"/>
                <a:ea typeface="Raleway"/>
                <a:cs typeface="Raleway"/>
                <a:sym typeface="Raleway"/>
              </a:rPr>
              <a:t>BIOS (Basic Input Output System):</a:t>
            </a:r>
            <a:endParaRPr sz="1800" b="1" i="0" u="sng" strike="noStrike" cap="none">
              <a:solidFill>
                <a:srgbClr val="741B47"/>
              </a:solidFill>
              <a:latin typeface="Raleway"/>
              <a:ea typeface="Raleway"/>
              <a:cs typeface="Raleway"/>
              <a:sym typeface="Raleway"/>
            </a:endParaRPr>
          </a:p>
          <a:p>
            <a:pPr marL="0" marR="0" lvl="0" indent="0" algn="just" rtl="0">
              <a:lnSpc>
                <a:spcPct val="100000"/>
              </a:lnSpc>
              <a:spcBef>
                <a:spcPts val="0"/>
              </a:spcBef>
              <a:spcAft>
                <a:spcPts val="0"/>
              </a:spcAft>
              <a:buClr>
                <a:srgbClr val="000000"/>
              </a:buClr>
              <a:buSzPts val="1800"/>
              <a:buFont typeface="Arial"/>
              <a:buNone/>
            </a:pPr>
            <a:r>
              <a:rPr lang="tr-TR" sz="1800" b="0" i="0" u="none" strike="noStrike" cap="none">
                <a:solidFill>
                  <a:srgbClr val="741B47"/>
                </a:solidFill>
                <a:latin typeface="Raleway Thin"/>
                <a:ea typeface="Raleway Thin"/>
                <a:cs typeface="Raleway Thin"/>
                <a:sym typeface="Raleway Thin"/>
              </a:rPr>
              <a:t>It is </a:t>
            </a:r>
            <a:r>
              <a:rPr lang="tr-TR" sz="1800" b="0" i="0" u="none" strike="noStrike" cap="none">
                <a:solidFill>
                  <a:srgbClr val="741B47"/>
                </a:solidFill>
                <a:uFill>
                  <a:noFill/>
                </a:uFill>
                <a:latin typeface="Raleway Thin"/>
                <a:ea typeface="Raleway Thin"/>
                <a:cs typeface="Raleway Thin"/>
                <a:sym typeface="Raleway Thin"/>
                <a:hlinkClick r:id="rId3">
                  <a:extLst>
                    <a:ext uri="{A12FA001-AC4F-418D-AE19-62706E023703}">
                      <ahyp:hlinkClr xmlns:ahyp="http://schemas.microsoft.com/office/drawing/2018/hyperlinkcolor" val="tx"/>
                    </a:ext>
                  </a:extLst>
                </a:hlinkClick>
              </a:rPr>
              <a:t>firmware</a:t>
            </a:r>
            <a:r>
              <a:rPr lang="tr-TR" sz="1800" b="0" i="0" u="none" strike="noStrike" cap="none">
                <a:solidFill>
                  <a:srgbClr val="741B47"/>
                </a:solidFill>
                <a:latin typeface="Raleway Thin"/>
                <a:ea typeface="Raleway Thin"/>
                <a:cs typeface="Raleway Thin"/>
                <a:sym typeface="Raleway Thin"/>
              </a:rPr>
              <a:t> used to perform </a:t>
            </a:r>
            <a:r>
              <a:rPr lang="tr-TR" sz="1800" b="0" i="0" u="none" strike="noStrike" cap="none">
                <a:solidFill>
                  <a:srgbClr val="741B47"/>
                </a:solidFill>
                <a:uFill>
                  <a:noFill/>
                </a:uFill>
                <a:latin typeface="Raleway Thin"/>
                <a:ea typeface="Raleway Thin"/>
                <a:cs typeface="Raleway Thin"/>
                <a:sym typeface="Raleway Thin"/>
                <a:hlinkClick r:id="rId4">
                  <a:extLst>
                    <a:ext uri="{A12FA001-AC4F-418D-AE19-62706E023703}">
                      <ahyp:hlinkClr xmlns:ahyp="http://schemas.microsoft.com/office/drawing/2018/hyperlinkcolor" val="tx"/>
                    </a:ext>
                  </a:extLst>
                </a:hlinkClick>
              </a:rPr>
              <a:t>hardware</a:t>
            </a:r>
            <a:r>
              <a:rPr lang="tr-TR" sz="1800" b="0" i="0" u="none" strike="noStrike" cap="none">
                <a:solidFill>
                  <a:srgbClr val="741B47"/>
                </a:solidFill>
                <a:latin typeface="Raleway Thin"/>
                <a:ea typeface="Raleway Thin"/>
                <a:cs typeface="Raleway Thin"/>
                <a:sym typeface="Raleway Thin"/>
              </a:rPr>
              <a:t> initialization during the </a:t>
            </a:r>
            <a:r>
              <a:rPr lang="tr-TR" sz="1800" b="0" i="0" u="none" strike="noStrike" cap="none">
                <a:solidFill>
                  <a:srgbClr val="741B47"/>
                </a:solidFill>
                <a:uFill>
                  <a:noFill/>
                </a:uFill>
                <a:latin typeface="Raleway Thin"/>
                <a:ea typeface="Raleway Thin"/>
                <a:cs typeface="Raleway Thin"/>
                <a:sym typeface="Raleway Thin"/>
                <a:hlinkClick r:id="rId5">
                  <a:extLst>
                    <a:ext uri="{A12FA001-AC4F-418D-AE19-62706E023703}">
                      <ahyp:hlinkClr xmlns:ahyp="http://schemas.microsoft.com/office/drawing/2018/hyperlinkcolor" val="tx"/>
                    </a:ext>
                  </a:extLst>
                </a:hlinkClick>
              </a:rPr>
              <a:t>booting</a:t>
            </a:r>
            <a:r>
              <a:rPr lang="tr-TR" sz="1800" b="0" i="0" u="none" strike="noStrike" cap="none">
                <a:solidFill>
                  <a:srgbClr val="741B47"/>
                </a:solidFill>
                <a:latin typeface="Raleway Thin"/>
                <a:ea typeface="Raleway Thin"/>
                <a:cs typeface="Raleway Thin"/>
                <a:sym typeface="Raleway Thin"/>
              </a:rPr>
              <a:t> process (power-on startup), and to provide runtime services for </a:t>
            </a:r>
            <a:r>
              <a:rPr lang="tr-TR" sz="1800" b="0" i="0" u="none" strike="noStrike" cap="none">
                <a:solidFill>
                  <a:srgbClr val="741B47"/>
                </a:solidFill>
                <a:uFill>
                  <a:noFill/>
                </a:uFill>
                <a:latin typeface="Raleway Thin"/>
                <a:ea typeface="Raleway Thin"/>
                <a:cs typeface="Raleway Thin"/>
                <a:sym typeface="Raleway Thin"/>
                <a:hlinkClick r:id="rId6">
                  <a:extLst>
                    <a:ext uri="{A12FA001-AC4F-418D-AE19-62706E023703}">
                      <ahyp:hlinkClr xmlns:ahyp="http://schemas.microsoft.com/office/drawing/2018/hyperlinkcolor" val="tx"/>
                    </a:ext>
                  </a:extLst>
                </a:hlinkClick>
              </a:rPr>
              <a:t>operating systems</a:t>
            </a:r>
            <a:r>
              <a:rPr lang="tr-TR" sz="1800" b="0" i="0" u="none" strike="noStrike" cap="none">
                <a:solidFill>
                  <a:srgbClr val="741B47"/>
                </a:solidFill>
                <a:latin typeface="Raleway Thin"/>
                <a:ea typeface="Raleway Thin"/>
                <a:cs typeface="Raleway Thin"/>
                <a:sym typeface="Raleway Thin"/>
              </a:rPr>
              <a:t> and programs.</a:t>
            </a:r>
            <a:endParaRPr sz="1800" b="0" i="0" u="none" strike="noStrike" cap="none">
              <a:solidFill>
                <a:srgbClr val="000000"/>
              </a:solidFill>
              <a:latin typeface="Barlow Light"/>
              <a:ea typeface="Barlow Light"/>
              <a:cs typeface="Barlow Light"/>
              <a:sym typeface="Barlow Light"/>
            </a:endParaRPr>
          </a:p>
        </p:txBody>
      </p:sp>
      <p:pic>
        <p:nvPicPr>
          <p:cNvPr id="1091" name="Google Shape;1091;p49"/>
          <p:cNvPicPr preferRelativeResize="0"/>
          <p:nvPr/>
        </p:nvPicPr>
        <p:blipFill rotWithShape="1">
          <a:blip r:embed="rId7">
            <a:alphaModFix/>
          </a:blip>
          <a:srcRect/>
          <a:stretch/>
        </p:blipFill>
        <p:spPr>
          <a:xfrm>
            <a:off x="431800" y="2454324"/>
            <a:ext cx="3371214" cy="1520268"/>
          </a:xfrm>
          <a:prstGeom prst="rect">
            <a:avLst/>
          </a:prstGeom>
          <a:noFill/>
          <a:ln>
            <a:noFill/>
          </a:ln>
        </p:spPr>
      </p:pic>
      <p:pic>
        <p:nvPicPr>
          <p:cNvPr id="1092" name="Google Shape;1092;p49" descr="Bios"/>
          <p:cNvPicPr preferRelativeResize="0"/>
          <p:nvPr/>
        </p:nvPicPr>
        <p:blipFill rotWithShape="1">
          <a:blip r:embed="rId8">
            <a:alphaModFix/>
          </a:blip>
          <a:srcRect t="10394" r="15356"/>
          <a:stretch/>
        </p:blipFill>
        <p:spPr>
          <a:xfrm>
            <a:off x="4720293" y="2186100"/>
            <a:ext cx="3383407" cy="2690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48"/>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49</a:t>
            </a:fld>
            <a:endParaRPr/>
          </a:p>
        </p:txBody>
      </p:sp>
      <p:sp>
        <p:nvSpPr>
          <p:cNvPr id="1081" name="Google Shape;1081;p48"/>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pic>
        <p:nvPicPr>
          <p:cNvPr id="1082" name="Google Shape;1082;p48"/>
          <p:cNvPicPr preferRelativeResize="0"/>
          <p:nvPr/>
        </p:nvPicPr>
        <p:blipFill rotWithShape="1">
          <a:blip r:embed="rId3">
            <a:alphaModFix/>
          </a:blip>
          <a:srcRect/>
          <a:stretch/>
        </p:blipFill>
        <p:spPr>
          <a:xfrm>
            <a:off x="2189025" y="2356825"/>
            <a:ext cx="5096850" cy="2092450"/>
          </a:xfrm>
          <a:prstGeom prst="rect">
            <a:avLst/>
          </a:prstGeom>
          <a:noFill/>
          <a:ln>
            <a:noFill/>
          </a:ln>
        </p:spPr>
      </p:pic>
      <p:sp>
        <p:nvSpPr>
          <p:cNvPr id="1083" name="Google Shape;1083;p48"/>
          <p:cNvSpPr txBox="1"/>
          <p:nvPr/>
        </p:nvSpPr>
        <p:spPr>
          <a:xfrm>
            <a:off x="635650" y="893100"/>
            <a:ext cx="7936200" cy="12930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tr-TR" sz="1800" b="1" i="0" u="sng" strike="noStrike" cap="none">
                <a:solidFill>
                  <a:srgbClr val="741B47"/>
                </a:solidFill>
                <a:latin typeface="Raleway"/>
                <a:ea typeface="Raleway"/>
                <a:cs typeface="Raleway"/>
                <a:sym typeface="Raleway"/>
              </a:rPr>
              <a:t>Kernel:</a:t>
            </a:r>
            <a:endParaRPr sz="1800" b="1" i="0" u="sng" strike="noStrike" cap="none">
              <a:solidFill>
                <a:srgbClr val="741B47"/>
              </a:solidFill>
              <a:latin typeface="Raleway"/>
              <a:ea typeface="Raleway"/>
              <a:cs typeface="Raleway"/>
              <a:sym typeface="Raleway"/>
            </a:endParaRPr>
          </a:p>
          <a:p>
            <a:pPr marL="0" marR="0" lvl="0" indent="0" algn="just" rtl="0">
              <a:lnSpc>
                <a:spcPct val="100000"/>
              </a:lnSpc>
              <a:spcBef>
                <a:spcPts val="0"/>
              </a:spcBef>
              <a:spcAft>
                <a:spcPts val="0"/>
              </a:spcAft>
              <a:buClr>
                <a:srgbClr val="000000"/>
              </a:buClr>
              <a:buSzPts val="1800"/>
              <a:buFont typeface="Arial"/>
              <a:buNone/>
            </a:pPr>
            <a:r>
              <a:rPr lang="tr-TR" sz="1800" b="0" i="0" u="none" strike="noStrike" cap="none">
                <a:solidFill>
                  <a:srgbClr val="741B47"/>
                </a:solidFill>
                <a:latin typeface="Raleway Thin"/>
                <a:ea typeface="Raleway Thin"/>
                <a:cs typeface="Raleway Thin"/>
                <a:sym typeface="Raleway Thin"/>
              </a:rPr>
              <a:t>It connects applications to the actual processing of data. It also manages all communications between software and </a:t>
            </a:r>
            <a:r>
              <a:rPr lang="tr-TR" sz="1800" b="0" i="0" u="none" strike="noStrike" cap="none">
                <a:solidFill>
                  <a:srgbClr val="741B47"/>
                </a:solidFill>
                <a:uFill>
                  <a:noFill/>
                </a:uFill>
                <a:latin typeface="Raleway Thin"/>
                <a:ea typeface="Raleway Thin"/>
                <a:cs typeface="Raleway Thin"/>
                <a:sym typeface="Raleway Thin"/>
                <a:hlinkClick r:id="rId4">
                  <a:extLst>
                    <a:ext uri="{A12FA001-AC4F-418D-AE19-62706E023703}">
                      <ahyp:hlinkClr xmlns:ahyp="http://schemas.microsoft.com/office/drawing/2018/hyperlinkcolor" val="tx"/>
                    </a:ext>
                  </a:extLst>
                </a:hlinkClick>
              </a:rPr>
              <a:t>hardware components</a:t>
            </a:r>
            <a:r>
              <a:rPr lang="tr-TR" sz="1800" b="0" i="0" u="none" strike="noStrike" cap="none">
                <a:solidFill>
                  <a:srgbClr val="741B47"/>
                </a:solidFill>
                <a:latin typeface="Raleway Thin"/>
                <a:ea typeface="Raleway Thin"/>
                <a:cs typeface="Raleway Thin"/>
                <a:sym typeface="Raleway Thin"/>
              </a:rPr>
              <a:t> to ensure usability and reliability.</a:t>
            </a:r>
            <a:endParaRPr sz="1800" b="0" i="0" u="none" strike="noStrike" cap="none">
              <a:solidFill>
                <a:srgbClr val="000000"/>
              </a:solidFill>
              <a:latin typeface="Barlow Light"/>
              <a:ea typeface="Barlow Light"/>
              <a:cs typeface="Barlow Light"/>
              <a:sym typeface="Barlow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5"/>
          <p:cNvPicPr preferRelativeResize="0"/>
          <p:nvPr/>
        </p:nvPicPr>
        <p:blipFill rotWithShape="1">
          <a:blip r:embed="rId3">
            <a:alphaModFix/>
          </a:blip>
          <a:srcRect/>
          <a:stretch/>
        </p:blipFill>
        <p:spPr>
          <a:xfrm>
            <a:off x="2764525" y="789388"/>
            <a:ext cx="2874850" cy="4263675"/>
          </a:xfrm>
          <a:prstGeom prst="rect">
            <a:avLst/>
          </a:prstGeom>
          <a:noFill/>
          <a:ln>
            <a:noFill/>
          </a:ln>
        </p:spPr>
      </p:pic>
      <p:sp>
        <p:nvSpPr>
          <p:cNvPr id="398" name="Google Shape;398;p5"/>
          <p:cNvSpPr txBox="1">
            <a:spLocks noGrp="1"/>
          </p:cNvSpPr>
          <p:nvPr>
            <p:ph type="title" idx="4294967295"/>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Computer</a:t>
            </a:r>
            <a:endParaRPr sz="4000">
              <a:solidFill>
                <a:srgbClr val="419DD3"/>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endParaRPr sz="4000">
              <a:solidFill>
                <a:srgbClr val="741B47"/>
              </a:solidFill>
              <a:latin typeface="Raleway Thin"/>
              <a:ea typeface="Raleway Thin"/>
              <a:cs typeface="Raleway Thin"/>
              <a:sym typeface="Raleway Thi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50"/>
          <p:cNvSpPr txBox="1">
            <a:spLocks noGrp="1"/>
          </p:cNvSpPr>
          <p:nvPr>
            <p:ph type="body" idx="1"/>
          </p:nvPr>
        </p:nvSpPr>
        <p:spPr>
          <a:xfrm>
            <a:off x="457200" y="2214600"/>
            <a:ext cx="5995800" cy="7143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sz="3000" b="1">
                <a:latin typeface="Barlow"/>
                <a:ea typeface="Barlow"/>
                <a:cs typeface="Barlow"/>
                <a:sym typeface="Barlow"/>
              </a:rPr>
              <a:t>Question: What does OS manage?</a:t>
            </a:r>
            <a:endParaRPr sz="3000" b="1">
              <a:latin typeface="Barlow"/>
              <a:ea typeface="Barlow"/>
              <a:cs typeface="Barlow"/>
              <a:sym typeface="Barlow"/>
            </a:endParaRPr>
          </a:p>
        </p:txBody>
      </p:sp>
      <p:sp>
        <p:nvSpPr>
          <p:cNvPr id="1098" name="Google Shape;1098;p50"/>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50</a:t>
            </a:fld>
            <a:endParaRPr/>
          </a:p>
        </p:txBody>
      </p:sp>
      <p:pic>
        <p:nvPicPr>
          <p:cNvPr id="1099" name="Google Shape;1099;p50">
            <a:hlinkClick r:id="rId3"/>
          </p:cNvPr>
          <p:cNvPicPr preferRelativeResize="0"/>
          <p:nvPr/>
        </p:nvPicPr>
        <p:blipFill rotWithShape="1">
          <a:blip r:embed="rId4">
            <a:alphaModFix/>
          </a:blip>
          <a:srcRect/>
          <a:stretch/>
        </p:blipFill>
        <p:spPr>
          <a:xfrm>
            <a:off x="-122800" y="3916225"/>
            <a:ext cx="9144000" cy="714375"/>
          </a:xfrm>
          <a:prstGeom prst="rect">
            <a:avLst/>
          </a:prstGeom>
          <a:noFill/>
          <a:ln>
            <a:noFill/>
          </a:ln>
        </p:spPr>
      </p:pic>
      <p:sp>
        <p:nvSpPr>
          <p:cNvPr id="1100" name="Google Shape;1100;p50">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50"/>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51"/>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51</a:t>
            </a:fld>
            <a:endParaRPr/>
          </a:p>
        </p:txBody>
      </p:sp>
      <p:sp>
        <p:nvSpPr>
          <p:cNvPr id="1107" name="Google Shape;1107;p51"/>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pic>
        <p:nvPicPr>
          <p:cNvPr id="1108" name="Google Shape;1108;p51"/>
          <p:cNvPicPr preferRelativeResize="0"/>
          <p:nvPr/>
        </p:nvPicPr>
        <p:blipFill rotWithShape="1">
          <a:blip r:embed="rId3">
            <a:alphaModFix/>
          </a:blip>
          <a:srcRect r="14549"/>
          <a:stretch/>
        </p:blipFill>
        <p:spPr>
          <a:xfrm>
            <a:off x="3526800" y="1173875"/>
            <a:ext cx="2090388" cy="1912650"/>
          </a:xfrm>
          <a:prstGeom prst="rect">
            <a:avLst/>
          </a:prstGeom>
          <a:noFill/>
          <a:ln>
            <a:noFill/>
          </a:ln>
        </p:spPr>
      </p:pic>
      <p:pic>
        <p:nvPicPr>
          <p:cNvPr id="1109" name="Google Shape;1109;p51"/>
          <p:cNvPicPr preferRelativeResize="0"/>
          <p:nvPr/>
        </p:nvPicPr>
        <p:blipFill rotWithShape="1">
          <a:blip r:embed="rId4">
            <a:alphaModFix/>
          </a:blip>
          <a:srcRect l="9625" r="9963"/>
          <a:stretch/>
        </p:blipFill>
        <p:spPr>
          <a:xfrm>
            <a:off x="5876975" y="1242475"/>
            <a:ext cx="3076649" cy="1542750"/>
          </a:xfrm>
          <a:prstGeom prst="rect">
            <a:avLst/>
          </a:prstGeom>
          <a:noFill/>
          <a:ln>
            <a:noFill/>
          </a:ln>
        </p:spPr>
      </p:pic>
      <p:pic>
        <p:nvPicPr>
          <p:cNvPr id="1110" name="Google Shape;1110;p51"/>
          <p:cNvPicPr preferRelativeResize="0"/>
          <p:nvPr/>
        </p:nvPicPr>
        <p:blipFill rotWithShape="1">
          <a:blip r:embed="rId5">
            <a:alphaModFix/>
          </a:blip>
          <a:srcRect/>
          <a:stretch/>
        </p:blipFill>
        <p:spPr>
          <a:xfrm>
            <a:off x="2145749" y="3458775"/>
            <a:ext cx="2260750" cy="1356450"/>
          </a:xfrm>
          <a:prstGeom prst="rect">
            <a:avLst/>
          </a:prstGeom>
          <a:noFill/>
          <a:ln>
            <a:noFill/>
          </a:ln>
        </p:spPr>
      </p:pic>
      <p:pic>
        <p:nvPicPr>
          <p:cNvPr id="1111" name="Google Shape;1111;p51"/>
          <p:cNvPicPr preferRelativeResize="0"/>
          <p:nvPr/>
        </p:nvPicPr>
        <p:blipFill rotWithShape="1">
          <a:blip r:embed="rId6">
            <a:alphaModFix/>
          </a:blip>
          <a:srcRect/>
          <a:stretch/>
        </p:blipFill>
        <p:spPr>
          <a:xfrm>
            <a:off x="4937550" y="3460200"/>
            <a:ext cx="2493702" cy="1154026"/>
          </a:xfrm>
          <a:prstGeom prst="rect">
            <a:avLst/>
          </a:prstGeom>
          <a:noFill/>
          <a:ln>
            <a:noFill/>
          </a:ln>
        </p:spPr>
      </p:pic>
      <p:pic>
        <p:nvPicPr>
          <p:cNvPr id="1112" name="Google Shape;1112;p51" descr="Windows 11, Türkiye'de satışa sunuldu | Pazarlamasyon"/>
          <p:cNvPicPr preferRelativeResize="0"/>
          <p:nvPr/>
        </p:nvPicPr>
        <p:blipFill rotWithShape="1">
          <a:blip r:embed="rId7">
            <a:alphaModFix/>
          </a:blip>
          <a:srcRect/>
          <a:stretch/>
        </p:blipFill>
        <p:spPr>
          <a:xfrm>
            <a:off x="431800" y="1242475"/>
            <a:ext cx="2857500" cy="1600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52"/>
          <p:cNvSpPr txBox="1">
            <a:spLocks noGrp="1"/>
          </p:cNvSpPr>
          <p:nvPr>
            <p:ph type="body" idx="1"/>
          </p:nvPr>
        </p:nvSpPr>
        <p:spPr>
          <a:xfrm>
            <a:off x="457200" y="1909800"/>
            <a:ext cx="8252100" cy="1509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sz="3000" b="1">
                <a:latin typeface="Barlow"/>
                <a:ea typeface="Barlow"/>
                <a:cs typeface="Barlow"/>
                <a:sym typeface="Barlow"/>
              </a:rPr>
              <a:t>Please write your computers and mobile phones operating system.</a:t>
            </a:r>
            <a:endParaRPr sz="3000" b="1">
              <a:latin typeface="Barlow"/>
              <a:ea typeface="Barlow"/>
              <a:cs typeface="Barlow"/>
              <a:sym typeface="Barlow"/>
            </a:endParaRPr>
          </a:p>
        </p:txBody>
      </p:sp>
      <p:sp>
        <p:nvSpPr>
          <p:cNvPr id="1118" name="Google Shape;1118;p52"/>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52</a:t>
            </a:fld>
            <a:endParaRPr/>
          </a:p>
        </p:txBody>
      </p:sp>
      <p:pic>
        <p:nvPicPr>
          <p:cNvPr id="1119" name="Google Shape;1119;p52">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1120" name="Google Shape;1120;p52">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52"/>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53"/>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53</a:t>
            </a:fld>
            <a:endParaRPr/>
          </a:p>
        </p:txBody>
      </p:sp>
      <p:sp>
        <p:nvSpPr>
          <p:cNvPr id="1127" name="Google Shape;1127;p53"/>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
        <p:nvSpPr>
          <p:cNvPr id="1128" name="Google Shape;1128;p53"/>
          <p:cNvSpPr txBox="1"/>
          <p:nvPr/>
        </p:nvSpPr>
        <p:spPr>
          <a:xfrm>
            <a:off x="522950" y="864025"/>
            <a:ext cx="3863100" cy="5058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tr-TR" sz="1800" b="1" i="0" u="none" strike="noStrike" cap="none">
                <a:solidFill>
                  <a:srgbClr val="741B47"/>
                </a:solidFill>
                <a:highlight>
                  <a:srgbClr val="FFFFFF"/>
                </a:highlight>
                <a:latin typeface="Arial"/>
                <a:ea typeface="Arial"/>
                <a:cs typeface="Arial"/>
                <a:sym typeface="Arial"/>
              </a:rPr>
              <a:t>Terminal</a:t>
            </a:r>
            <a:endParaRPr sz="1800" b="1" i="0" u="none" strike="noStrike" cap="none">
              <a:solidFill>
                <a:srgbClr val="741B47"/>
              </a:solidFill>
              <a:highlight>
                <a:srgbClr val="FFFFFF"/>
              </a:highlight>
              <a:latin typeface="Arial"/>
              <a:ea typeface="Arial"/>
              <a:cs typeface="Arial"/>
              <a:sym typeface="Arial"/>
            </a:endParaRPr>
          </a:p>
        </p:txBody>
      </p:sp>
      <p:pic>
        <p:nvPicPr>
          <p:cNvPr id="1129" name="Google Shape;1129;p53" descr="Beginner Geek: How to Start Using the Linux Terminal"/>
          <p:cNvPicPr preferRelativeResize="0"/>
          <p:nvPr/>
        </p:nvPicPr>
        <p:blipFill rotWithShape="1">
          <a:blip r:embed="rId3">
            <a:alphaModFix/>
          </a:blip>
          <a:srcRect/>
          <a:stretch/>
        </p:blipFill>
        <p:spPr>
          <a:xfrm>
            <a:off x="159175" y="1849775"/>
            <a:ext cx="4306975" cy="2097300"/>
          </a:xfrm>
          <a:prstGeom prst="rect">
            <a:avLst/>
          </a:prstGeom>
          <a:noFill/>
          <a:ln>
            <a:noFill/>
          </a:ln>
        </p:spPr>
      </p:pic>
      <p:pic>
        <p:nvPicPr>
          <p:cNvPr id="1130" name="Google Shape;1130;p53" descr="How to Open Any Folder in Finder from Mac Terminal - Make Tech Easier"/>
          <p:cNvPicPr preferRelativeResize="0"/>
          <p:nvPr/>
        </p:nvPicPr>
        <p:blipFill rotWithShape="1">
          <a:blip r:embed="rId4">
            <a:alphaModFix/>
          </a:blip>
          <a:srcRect/>
          <a:stretch/>
        </p:blipFill>
        <p:spPr>
          <a:xfrm>
            <a:off x="4738625" y="1849774"/>
            <a:ext cx="4203350" cy="2097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54"/>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54</a:t>
            </a:fld>
            <a:endParaRPr/>
          </a:p>
        </p:txBody>
      </p:sp>
      <p:sp>
        <p:nvSpPr>
          <p:cNvPr id="1136" name="Google Shape;1136;p54"/>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
        <p:nvSpPr>
          <p:cNvPr id="1137" name="Google Shape;1137;p54"/>
          <p:cNvSpPr txBox="1"/>
          <p:nvPr/>
        </p:nvSpPr>
        <p:spPr>
          <a:xfrm>
            <a:off x="522950" y="864025"/>
            <a:ext cx="3863100" cy="5058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tr-TR" sz="1800" b="1" i="0" u="none" strike="noStrike" cap="none">
                <a:solidFill>
                  <a:srgbClr val="741B47"/>
                </a:solidFill>
                <a:highlight>
                  <a:srgbClr val="FFFFFF"/>
                </a:highlight>
                <a:latin typeface="Arial"/>
                <a:ea typeface="Arial"/>
                <a:cs typeface="Arial"/>
                <a:sym typeface="Arial"/>
              </a:rPr>
              <a:t>Shell</a:t>
            </a:r>
            <a:endParaRPr sz="1800" b="1" i="0" u="none" strike="noStrike" cap="none">
              <a:solidFill>
                <a:srgbClr val="741B47"/>
              </a:solidFill>
              <a:highlight>
                <a:srgbClr val="FFFFFF"/>
              </a:highlight>
              <a:latin typeface="Arial"/>
              <a:ea typeface="Arial"/>
              <a:cs typeface="Arial"/>
              <a:sym typeface="Arial"/>
            </a:endParaRPr>
          </a:p>
        </p:txBody>
      </p:sp>
      <p:pic>
        <p:nvPicPr>
          <p:cNvPr id="1138" name="Google Shape;1138;p54"/>
          <p:cNvPicPr preferRelativeResize="0"/>
          <p:nvPr/>
        </p:nvPicPr>
        <p:blipFill rotWithShape="1">
          <a:blip r:embed="rId3">
            <a:alphaModFix/>
          </a:blip>
          <a:srcRect t="7117" b="9249"/>
          <a:stretch/>
        </p:blipFill>
        <p:spPr>
          <a:xfrm>
            <a:off x="1878575" y="1602305"/>
            <a:ext cx="6523349" cy="31559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55"/>
          <p:cNvSpPr txBox="1">
            <a:spLocks noGrp="1"/>
          </p:cNvSpPr>
          <p:nvPr>
            <p:ph type="body" idx="1"/>
          </p:nvPr>
        </p:nvSpPr>
        <p:spPr>
          <a:xfrm>
            <a:off x="457200" y="853900"/>
            <a:ext cx="7509300" cy="30939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sz="2400" b="1">
                <a:latin typeface="Barlow"/>
                <a:ea typeface="Barlow"/>
                <a:cs typeface="Barlow"/>
                <a:sym typeface="Barlow"/>
              </a:rPr>
              <a:t>What do you know about scheduling?</a:t>
            </a:r>
            <a:endParaRPr sz="2800" b="1">
              <a:latin typeface="Barlow"/>
              <a:ea typeface="Barlow"/>
              <a:cs typeface="Barlow"/>
              <a:sym typeface="Barlow"/>
            </a:endParaRPr>
          </a:p>
        </p:txBody>
      </p:sp>
      <p:sp>
        <p:nvSpPr>
          <p:cNvPr id="1144" name="Google Shape;1144;p55"/>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55</a:t>
            </a:fld>
            <a:endParaRPr/>
          </a:p>
        </p:txBody>
      </p:sp>
      <p:pic>
        <p:nvPicPr>
          <p:cNvPr id="1145" name="Google Shape;1145;p55" descr="Operating System - Process Scheduling - Tutorialspoint"/>
          <p:cNvPicPr preferRelativeResize="0"/>
          <p:nvPr/>
        </p:nvPicPr>
        <p:blipFill rotWithShape="1">
          <a:blip r:embed="rId3">
            <a:alphaModFix/>
          </a:blip>
          <a:srcRect/>
          <a:stretch/>
        </p:blipFill>
        <p:spPr>
          <a:xfrm>
            <a:off x="1937852" y="1547275"/>
            <a:ext cx="5268300" cy="2961400"/>
          </a:xfrm>
          <a:prstGeom prst="rect">
            <a:avLst/>
          </a:prstGeom>
          <a:noFill/>
          <a:ln>
            <a:noFill/>
          </a:ln>
        </p:spPr>
      </p:pic>
      <p:pic>
        <p:nvPicPr>
          <p:cNvPr id="1146" name="Google Shape;1146;p55">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1147" name="Google Shape;1147;p55">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55"/>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5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56</a:t>
            </a:fld>
            <a:endParaRPr/>
          </a:p>
        </p:txBody>
      </p:sp>
      <p:sp>
        <p:nvSpPr>
          <p:cNvPr id="1154" name="Google Shape;1154;p56"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56"/>
          <p:cNvSpPr txBox="1"/>
          <p:nvPr/>
        </p:nvSpPr>
        <p:spPr>
          <a:xfrm>
            <a:off x="537775" y="1123575"/>
            <a:ext cx="7004100" cy="2838000"/>
          </a:xfrm>
          <a:prstGeom prst="rect">
            <a:avLst/>
          </a:prstGeom>
          <a:noFill/>
          <a:ln>
            <a:noFill/>
          </a:ln>
        </p:spPr>
        <p:txBody>
          <a:bodyPr spcFirstLastPara="1" wrap="square" lIns="91425" tIns="91425" rIns="91425" bIns="91425" anchor="t" anchorCtr="0">
            <a:noAutofit/>
          </a:bodyPr>
          <a:lstStyle/>
          <a:p>
            <a:pPr marL="0" marR="0" lvl="0" indent="0" algn="l" rtl="0">
              <a:lnSpc>
                <a:spcPct val="80000"/>
              </a:lnSpc>
              <a:spcBef>
                <a:spcPts val="0"/>
              </a:spcBef>
              <a:spcAft>
                <a:spcPts val="0"/>
              </a:spcAft>
              <a:buClr>
                <a:srgbClr val="000000"/>
              </a:buClr>
              <a:buSzPts val="2300"/>
              <a:buFont typeface="Arial"/>
              <a:buNone/>
            </a:pPr>
            <a:r>
              <a:rPr lang="tr-TR" sz="2300" b="1" i="0" u="sng" strike="noStrike" cap="none">
                <a:solidFill>
                  <a:srgbClr val="741B47"/>
                </a:solidFill>
                <a:latin typeface="Raleway"/>
                <a:ea typeface="Raleway"/>
                <a:cs typeface="Raleway"/>
                <a:sym typeface="Raleway"/>
              </a:rPr>
              <a:t>Scheduling</a:t>
            </a:r>
            <a:r>
              <a:rPr lang="tr-TR" sz="2100" b="0" i="0" u="none" strike="noStrike" cap="none">
                <a:solidFill>
                  <a:srgbClr val="741B47"/>
                </a:solidFill>
                <a:latin typeface="Raleway Thin"/>
                <a:ea typeface="Raleway Thin"/>
                <a:cs typeface="Raleway Thin"/>
                <a:sym typeface="Raleway Thin"/>
              </a:rPr>
              <a:t>:</a:t>
            </a:r>
            <a:endParaRPr sz="2100" b="0" i="0" u="none" strike="noStrike" cap="none">
              <a:solidFill>
                <a:srgbClr val="741B47"/>
              </a:solidFill>
              <a:latin typeface="Raleway Thin"/>
              <a:ea typeface="Raleway Thin"/>
              <a:cs typeface="Raleway Thin"/>
              <a:sym typeface="Raleway Thin"/>
            </a:endParaRPr>
          </a:p>
          <a:p>
            <a:pPr marL="0" marR="0" lvl="0" indent="0" algn="l" rtl="0">
              <a:lnSpc>
                <a:spcPct val="80000"/>
              </a:lnSpc>
              <a:spcBef>
                <a:spcPts val="0"/>
              </a:spcBef>
              <a:spcAft>
                <a:spcPts val="0"/>
              </a:spcAft>
              <a:buClr>
                <a:srgbClr val="000000"/>
              </a:buClr>
              <a:buSzPts val="4800"/>
              <a:buFont typeface="Arial"/>
              <a:buNone/>
            </a:pPr>
            <a:endParaRPr sz="2100" b="0" i="0" u="none" strike="noStrike" cap="none">
              <a:solidFill>
                <a:srgbClr val="741B47"/>
              </a:solidFill>
              <a:latin typeface="Raleway Thin"/>
              <a:ea typeface="Raleway Thin"/>
              <a:cs typeface="Raleway Thin"/>
              <a:sym typeface="Raleway Thin"/>
            </a:endParaRPr>
          </a:p>
          <a:p>
            <a:pPr marL="457200" marR="0" lvl="0" indent="-361950" algn="l" rtl="0">
              <a:lnSpc>
                <a:spcPct val="80000"/>
              </a:lnSpc>
              <a:spcBef>
                <a:spcPts val="0"/>
              </a:spcBef>
              <a:spcAft>
                <a:spcPts val="0"/>
              </a:spcAft>
              <a:buClr>
                <a:srgbClr val="741B47"/>
              </a:buClr>
              <a:buSzPts val="2100"/>
              <a:buFont typeface="Raleway Thin"/>
              <a:buChar char="●"/>
            </a:pPr>
            <a:r>
              <a:rPr lang="tr-TR" sz="2100" b="0" i="0" u="none" strike="noStrike" cap="none">
                <a:solidFill>
                  <a:srgbClr val="741B47"/>
                </a:solidFill>
                <a:latin typeface="Raleway Thin"/>
                <a:ea typeface="Raleway Thin"/>
                <a:cs typeface="Raleway Thin"/>
                <a:sym typeface="Raleway Thin"/>
              </a:rPr>
              <a:t>Multiprogramming</a:t>
            </a:r>
            <a:endParaRPr sz="2100" b="0" i="0" u="none" strike="noStrike" cap="none">
              <a:solidFill>
                <a:srgbClr val="741B47"/>
              </a:solidFill>
              <a:latin typeface="Raleway Thin"/>
              <a:ea typeface="Raleway Thin"/>
              <a:cs typeface="Raleway Thin"/>
              <a:sym typeface="Raleway Thin"/>
            </a:endParaRPr>
          </a:p>
          <a:p>
            <a:pPr marL="457200" marR="0" lvl="0" indent="0" algn="l" rtl="0">
              <a:lnSpc>
                <a:spcPct val="80000"/>
              </a:lnSpc>
              <a:spcBef>
                <a:spcPts val="0"/>
              </a:spcBef>
              <a:spcAft>
                <a:spcPts val="0"/>
              </a:spcAft>
              <a:buClr>
                <a:srgbClr val="000000"/>
              </a:buClr>
              <a:buSzPts val="2100"/>
              <a:buFont typeface="Arial"/>
              <a:buNone/>
            </a:pPr>
            <a:endParaRPr sz="2100" b="0" i="0" u="none" strike="noStrike" cap="none">
              <a:solidFill>
                <a:srgbClr val="741B47"/>
              </a:solidFill>
              <a:latin typeface="Raleway Thin"/>
              <a:ea typeface="Raleway Thin"/>
              <a:cs typeface="Raleway Thin"/>
              <a:sym typeface="Raleway Thin"/>
            </a:endParaRPr>
          </a:p>
          <a:p>
            <a:pPr marL="457200" marR="0" lvl="0" indent="-361950" algn="l" rtl="0">
              <a:lnSpc>
                <a:spcPct val="80000"/>
              </a:lnSpc>
              <a:spcBef>
                <a:spcPts val="0"/>
              </a:spcBef>
              <a:spcAft>
                <a:spcPts val="0"/>
              </a:spcAft>
              <a:buClr>
                <a:srgbClr val="741B47"/>
              </a:buClr>
              <a:buSzPts val="2100"/>
              <a:buFont typeface="Raleway Thin"/>
              <a:buChar char="●"/>
            </a:pPr>
            <a:r>
              <a:rPr lang="tr-TR" sz="2100" b="0" i="0" u="none" strike="noStrike" cap="none">
                <a:solidFill>
                  <a:srgbClr val="741B47"/>
                </a:solidFill>
                <a:latin typeface="Raleway Thin"/>
                <a:ea typeface="Raleway Thin"/>
                <a:cs typeface="Raleway Thin"/>
                <a:sym typeface="Raleway Thin"/>
              </a:rPr>
              <a:t>Multiprocessing</a:t>
            </a:r>
            <a:endParaRPr sz="2100" b="0" i="0" u="none" strike="noStrike" cap="none">
              <a:solidFill>
                <a:srgbClr val="741B47"/>
              </a:solidFill>
              <a:latin typeface="Raleway Thin"/>
              <a:ea typeface="Raleway Thin"/>
              <a:cs typeface="Raleway Thin"/>
              <a:sym typeface="Raleway Thin"/>
            </a:endParaRPr>
          </a:p>
          <a:p>
            <a:pPr marL="457200" marR="0" lvl="0" indent="0" algn="l" rtl="0">
              <a:lnSpc>
                <a:spcPct val="80000"/>
              </a:lnSpc>
              <a:spcBef>
                <a:spcPts val="0"/>
              </a:spcBef>
              <a:spcAft>
                <a:spcPts val="0"/>
              </a:spcAft>
              <a:buClr>
                <a:srgbClr val="000000"/>
              </a:buClr>
              <a:buSzPts val="2100"/>
              <a:buFont typeface="Arial"/>
              <a:buNone/>
            </a:pPr>
            <a:endParaRPr sz="2100" b="0" i="0" u="none" strike="noStrike" cap="none">
              <a:solidFill>
                <a:srgbClr val="741B47"/>
              </a:solidFill>
              <a:latin typeface="Raleway Thin"/>
              <a:ea typeface="Raleway Thin"/>
              <a:cs typeface="Raleway Thin"/>
              <a:sym typeface="Raleway Thin"/>
            </a:endParaRPr>
          </a:p>
          <a:p>
            <a:pPr marL="457200" marR="0" lvl="0" indent="-361950" algn="l" rtl="0">
              <a:lnSpc>
                <a:spcPct val="80000"/>
              </a:lnSpc>
              <a:spcBef>
                <a:spcPts val="0"/>
              </a:spcBef>
              <a:spcAft>
                <a:spcPts val="0"/>
              </a:spcAft>
              <a:buClr>
                <a:srgbClr val="741B47"/>
              </a:buClr>
              <a:buSzPts val="2100"/>
              <a:buFont typeface="Raleway Thin"/>
              <a:buChar char="●"/>
            </a:pPr>
            <a:r>
              <a:rPr lang="tr-TR" sz="2100" b="0" i="0" u="none" strike="noStrike" cap="none">
                <a:solidFill>
                  <a:srgbClr val="741B47"/>
                </a:solidFill>
                <a:latin typeface="Raleway Thin"/>
                <a:ea typeface="Raleway Thin"/>
                <a:cs typeface="Raleway Thin"/>
                <a:sym typeface="Raleway Thin"/>
              </a:rPr>
              <a:t>Multithreading</a:t>
            </a:r>
            <a:endParaRPr sz="2100" b="0" i="0" u="none" strike="noStrike" cap="none">
              <a:solidFill>
                <a:srgbClr val="741B47"/>
              </a:solidFill>
              <a:latin typeface="Raleway Thin"/>
              <a:ea typeface="Raleway Thin"/>
              <a:cs typeface="Raleway Thin"/>
              <a:sym typeface="Raleway Thin"/>
            </a:endParaRPr>
          </a:p>
          <a:p>
            <a:pPr marL="0" marR="0" lvl="0" indent="0" algn="l" rtl="0">
              <a:lnSpc>
                <a:spcPct val="80000"/>
              </a:lnSpc>
              <a:spcBef>
                <a:spcPts val="0"/>
              </a:spcBef>
              <a:spcAft>
                <a:spcPts val="0"/>
              </a:spcAft>
              <a:buClr>
                <a:srgbClr val="000000"/>
              </a:buClr>
              <a:buSzPts val="4800"/>
              <a:buFont typeface="Arial"/>
              <a:buNone/>
            </a:pPr>
            <a:endParaRPr sz="2100" b="0" i="0" u="none" strike="noStrike" cap="none">
              <a:solidFill>
                <a:srgbClr val="741B47"/>
              </a:solidFill>
              <a:latin typeface="Raleway Thin"/>
              <a:ea typeface="Raleway Thin"/>
              <a:cs typeface="Raleway Thin"/>
              <a:sym typeface="Raleway Thin"/>
            </a:endParaRPr>
          </a:p>
          <a:p>
            <a:pPr marL="0" marR="0" lvl="0" indent="0" algn="l" rtl="0">
              <a:lnSpc>
                <a:spcPct val="80000"/>
              </a:lnSpc>
              <a:spcBef>
                <a:spcPts val="0"/>
              </a:spcBef>
              <a:spcAft>
                <a:spcPts val="0"/>
              </a:spcAft>
              <a:buClr>
                <a:srgbClr val="000000"/>
              </a:buClr>
              <a:buSzPts val="4800"/>
              <a:buFont typeface="Arial"/>
              <a:buNone/>
            </a:pPr>
            <a:endParaRPr sz="4000" b="0" i="0" u="none" strike="noStrike" cap="none">
              <a:solidFill>
                <a:srgbClr val="741B47"/>
              </a:solidFill>
              <a:latin typeface="Raleway Thin"/>
              <a:ea typeface="Raleway Thin"/>
              <a:cs typeface="Raleway Thin"/>
              <a:sym typeface="Raleway Thin"/>
            </a:endParaRPr>
          </a:p>
        </p:txBody>
      </p:sp>
      <p:sp>
        <p:nvSpPr>
          <p:cNvPr id="1156" name="Google Shape;1156;p56"/>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57"/>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57</a:t>
            </a:fld>
            <a:endParaRPr/>
          </a:p>
        </p:txBody>
      </p:sp>
      <p:sp>
        <p:nvSpPr>
          <p:cNvPr id="1162" name="Google Shape;1162;p57"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57"/>
          <p:cNvSpPr txBox="1"/>
          <p:nvPr/>
        </p:nvSpPr>
        <p:spPr>
          <a:xfrm>
            <a:off x="457200" y="851200"/>
            <a:ext cx="7004100" cy="4920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80000"/>
              </a:lnSpc>
              <a:spcBef>
                <a:spcPts val="0"/>
              </a:spcBef>
              <a:spcAft>
                <a:spcPts val="0"/>
              </a:spcAft>
              <a:buClr>
                <a:srgbClr val="741B47"/>
              </a:buClr>
              <a:buSzPts val="2100"/>
              <a:buFont typeface="Raleway Thin"/>
              <a:buChar char="●"/>
            </a:pPr>
            <a:r>
              <a:rPr lang="tr-TR" sz="2100" b="0" i="0" u="none" strike="noStrike" cap="none">
                <a:solidFill>
                  <a:srgbClr val="741B47"/>
                </a:solidFill>
                <a:latin typeface="Raleway Thin"/>
                <a:ea typeface="Raleway Thin"/>
                <a:cs typeface="Raleway Thin"/>
                <a:sym typeface="Raleway Thin"/>
              </a:rPr>
              <a:t>Multiprogramming</a:t>
            </a:r>
            <a:endParaRPr sz="1400" b="1" i="0" u="none" strike="noStrike" cap="none">
              <a:solidFill>
                <a:srgbClr val="000000"/>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Barlow"/>
              <a:ea typeface="Barlow"/>
              <a:cs typeface="Barlow"/>
              <a:sym typeface="Barlow"/>
            </a:endParaRPr>
          </a:p>
        </p:txBody>
      </p:sp>
      <p:pic>
        <p:nvPicPr>
          <p:cNvPr id="1164" name="Google Shape;1164;p57" descr="Difference Between Multiprogramming and Multitasking"/>
          <p:cNvPicPr preferRelativeResize="0"/>
          <p:nvPr/>
        </p:nvPicPr>
        <p:blipFill rotWithShape="1">
          <a:blip r:embed="rId3">
            <a:alphaModFix/>
          </a:blip>
          <a:srcRect/>
          <a:stretch/>
        </p:blipFill>
        <p:spPr>
          <a:xfrm>
            <a:off x="1551150" y="1622800"/>
            <a:ext cx="6245170" cy="3065800"/>
          </a:xfrm>
          <a:prstGeom prst="rect">
            <a:avLst/>
          </a:prstGeom>
          <a:noFill/>
          <a:ln>
            <a:noFill/>
          </a:ln>
        </p:spPr>
      </p:pic>
      <p:sp>
        <p:nvSpPr>
          <p:cNvPr id="1165" name="Google Shape;1165;p57"/>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58"/>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58</a:t>
            </a:fld>
            <a:endParaRPr/>
          </a:p>
        </p:txBody>
      </p:sp>
      <p:sp>
        <p:nvSpPr>
          <p:cNvPr id="1171" name="Google Shape;1171;p58"/>
          <p:cNvSpPr txBox="1"/>
          <p:nvPr/>
        </p:nvSpPr>
        <p:spPr>
          <a:xfrm>
            <a:off x="457200" y="851200"/>
            <a:ext cx="7004100" cy="4920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80000"/>
              </a:lnSpc>
              <a:spcBef>
                <a:spcPts val="0"/>
              </a:spcBef>
              <a:spcAft>
                <a:spcPts val="0"/>
              </a:spcAft>
              <a:buClr>
                <a:srgbClr val="741B47"/>
              </a:buClr>
              <a:buSzPts val="2100"/>
              <a:buFont typeface="Raleway Thin"/>
              <a:buChar char="●"/>
            </a:pPr>
            <a:r>
              <a:rPr lang="tr-TR" sz="2100" b="0" i="0" u="none" strike="noStrike" cap="none">
                <a:solidFill>
                  <a:srgbClr val="741B47"/>
                </a:solidFill>
                <a:latin typeface="Raleway Thin"/>
                <a:ea typeface="Raleway Thin"/>
                <a:cs typeface="Raleway Thin"/>
                <a:sym typeface="Raleway Thin"/>
              </a:rPr>
              <a:t>Multiprocessing</a:t>
            </a:r>
            <a:endParaRPr sz="1400" b="1" i="0" u="none" strike="noStrike" cap="none">
              <a:solidFill>
                <a:srgbClr val="000000"/>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Barlow"/>
              <a:ea typeface="Barlow"/>
              <a:cs typeface="Barlow"/>
              <a:sym typeface="Barlow"/>
            </a:endParaRPr>
          </a:p>
        </p:txBody>
      </p:sp>
      <p:sp>
        <p:nvSpPr>
          <p:cNvPr id="1172" name="Google Shape;1172;p58"/>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pic>
        <p:nvPicPr>
          <p:cNvPr id="1173" name="Google Shape;1173;p58" descr="Multiprocessing in Python: Comparative study — Pool and Process class | by  Faisal Shahbaz | Data Driven Investor | Medium"/>
          <p:cNvPicPr preferRelativeResize="0"/>
          <p:nvPr/>
        </p:nvPicPr>
        <p:blipFill rotWithShape="1">
          <a:blip r:embed="rId3">
            <a:alphaModFix/>
          </a:blip>
          <a:srcRect r="57330" b="20885"/>
          <a:stretch/>
        </p:blipFill>
        <p:spPr>
          <a:xfrm>
            <a:off x="2956988" y="1199700"/>
            <a:ext cx="3230026" cy="39057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59"/>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59</a:t>
            </a:fld>
            <a:endParaRPr/>
          </a:p>
        </p:txBody>
      </p:sp>
      <p:sp>
        <p:nvSpPr>
          <p:cNvPr id="1179" name="Google Shape;1179;p59"/>
          <p:cNvSpPr txBox="1"/>
          <p:nvPr/>
        </p:nvSpPr>
        <p:spPr>
          <a:xfrm>
            <a:off x="457200" y="851200"/>
            <a:ext cx="7004100" cy="4920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80000"/>
              </a:lnSpc>
              <a:spcBef>
                <a:spcPts val="0"/>
              </a:spcBef>
              <a:spcAft>
                <a:spcPts val="0"/>
              </a:spcAft>
              <a:buClr>
                <a:srgbClr val="741B47"/>
              </a:buClr>
              <a:buSzPts val="2100"/>
              <a:buFont typeface="Raleway Thin"/>
              <a:buChar char="●"/>
            </a:pPr>
            <a:r>
              <a:rPr lang="tr-TR" sz="2100" b="0" i="0" u="none" strike="noStrike" cap="none">
                <a:solidFill>
                  <a:srgbClr val="741B47"/>
                </a:solidFill>
                <a:latin typeface="Raleway Thin"/>
                <a:ea typeface="Raleway Thin"/>
                <a:cs typeface="Raleway Thin"/>
                <a:sym typeface="Raleway Thin"/>
              </a:rPr>
              <a:t>Multithreading</a:t>
            </a:r>
            <a:endParaRPr sz="1400" b="1" i="0" u="none" strike="noStrike" cap="none">
              <a:solidFill>
                <a:srgbClr val="000000"/>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Barlow"/>
              <a:ea typeface="Barlow"/>
              <a:cs typeface="Barlow"/>
              <a:sym typeface="Barlow"/>
            </a:endParaRPr>
          </a:p>
        </p:txBody>
      </p:sp>
      <p:sp>
        <p:nvSpPr>
          <p:cNvPr id="1180" name="Google Shape;1180;p59"/>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pic>
        <p:nvPicPr>
          <p:cNvPr id="1181" name="Google Shape;1181;p59" descr="Multithreading (computer architecture) - Wikipedia"/>
          <p:cNvPicPr preferRelativeResize="0"/>
          <p:nvPr/>
        </p:nvPicPr>
        <p:blipFill rotWithShape="1">
          <a:blip r:embed="rId3">
            <a:alphaModFix/>
          </a:blip>
          <a:srcRect/>
          <a:stretch/>
        </p:blipFill>
        <p:spPr>
          <a:xfrm>
            <a:off x="2708475" y="1394200"/>
            <a:ext cx="3538050" cy="3340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a:t>
            </a:fld>
            <a:endParaRPr/>
          </a:p>
        </p:txBody>
      </p:sp>
      <p:pic>
        <p:nvPicPr>
          <p:cNvPr id="404" name="Google Shape;404;p6"/>
          <p:cNvPicPr preferRelativeResize="0"/>
          <p:nvPr/>
        </p:nvPicPr>
        <p:blipFill rotWithShape="1">
          <a:blip r:embed="rId3">
            <a:alphaModFix/>
          </a:blip>
          <a:srcRect/>
          <a:stretch/>
        </p:blipFill>
        <p:spPr>
          <a:xfrm>
            <a:off x="1949350" y="800100"/>
            <a:ext cx="5379661" cy="4038599"/>
          </a:xfrm>
          <a:prstGeom prst="rect">
            <a:avLst/>
          </a:prstGeom>
          <a:noFill/>
          <a:ln>
            <a:noFill/>
          </a:ln>
        </p:spPr>
      </p:pic>
      <p:sp>
        <p:nvSpPr>
          <p:cNvPr id="405" name="Google Shape;405;p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Computer</a:t>
            </a:r>
            <a:endParaRPr sz="4000">
              <a:solidFill>
                <a:srgbClr val="419DD3"/>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endParaRPr sz="4000">
              <a:solidFill>
                <a:srgbClr val="741B47"/>
              </a:solidFill>
              <a:latin typeface="Raleway Thin"/>
              <a:ea typeface="Raleway Thin"/>
              <a:cs typeface="Raleway Thin"/>
              <a:sym typeface="Raleway Thi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60"/>
          <p:cNvSpPr txBox="1">
            <a:spLocks noGrp="1"/>
          </p:cNvSpPr>
          <p:nvPr>
            <p:ph type="body" idx="1"/>
          </p:nvPr>
        </p:nvSpPr>
        <p:spPr>
          <a:xfrm>
            <a:off x="825100" y="1641400"/>
            <a:ext cx="7629600" cy="41256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sz="3200" b="1">
                <a:latin typeface="Barlow"/>
                <a:ea typeface="Barlow"/>
                <a:cs typeface="Barlow"/>
                <a:sym typeface="Barlow"/>
              </a:rPr>
              <a:t>What is the difference between processes and threads?</a:t>
            </a:r>
            <a:endParaRPr sz="3200" b="1">
              <a:latin typeface="Barlow"/>
              <a:ea typeface="Barlow"/>
              <a:cs typeface="Barlow"/>
              <a:sym typeface="Barlow"/>
            </a:endParaRPr>
          </a:p>
        </p:txBody>
      </p:sp>
      <p:sp>
        <p:nvSpPr>
          <p:cNvPr id="1187" name="Google Shape;1187;p60"/>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60</a:t>
            </a:fld>
            <a:endParaRPr/>
          </a:p>
        </p:txBody>
      </p:sp>
      <p:pic>
        <p:nvPicPr>
          <p:cNvPr id="1188" name="Google Shape;1188;p60">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1189" name="Google Shape;1189;p60">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60"/>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61"/>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61</a:t>
            </a:fld>
            <a:endParaRPr/>
          </a:p>
        </p:txBody>
      </p:sp>
      <p:sp>
        <p:nvSpPr>
          <p:cNvPr id="1196" name="Google Shape;1196;p61"/>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
        <p:nvSpPr>
          <p:cNvPr id="1197" name="Google Shape;1197;p61"/>
          <p:cNvSpPr txBox="1"/>
          <p:nvPr/>
        </p:nvSpPr>
        <p:spPr>
          <a:xfrm>
            <a:off x="522950" y="864025"/>
            <a:ext cx="6890100" cy="9759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tr-TR" sz="1800" b="1" i="0" u="sng" strike="noStrike" cap="none">
                <a:solidFill>
                  <a:srgbClr val="741B47"/>
                </a:solidFill>
                <a:highlight>
                  <a:srgbClr val="FFFFFF"/>
                </a:highlight>
                <a:latin typeface="Arial"/>
                <a:ea typeface="Arial"/>
                <a:cs typeface="Arial"/>
                <a:sym typeface="Arial"/>
              </a:rPr>
              <a:t>Files:</a:t>
            </a:r>
            <a:endParaRPr sz="1800" b="1" i="0" u="sng" strike="noStrike" cap="none">
              <a:solidFill>
                <a:srgbClr val="741B47"/>
              </a:solidFill>
              <a:highlight>
                <a:srgbClr val="FFFFFF"/>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741B47"/>
                </a:solidFill>
                <a:highlight>
                  <a:srgbClr val="FFFFFF"/>
                </a:highlight>
                <a:latin typeface="Arial"/>
                <a:ea typeface="Arial"/>
                <a:cs typeface="Arial"/>
                <a:sym typeface="Arial"/>
              </a:rPr>
              <a:t>Files are spaces on your computer where data is stored.</a:t>
            </a:r>
            <a:endParaRPr sz="1800" b="0" i="0" u="none" strike="noStrike" cap="none">
              <a:solidFill>
                <a:srgbClr val="741B47"/>
              </a:solidFill>
              <a:highlight>
                <a:srgbClr val="FFFFFF"/>
              </a:highlight>
              <a:latin typeface="Arial"/>
              <a:ea typeface="Arial"/>
              <a:cs typeface="Arial"/>
              <a:sym typeface="Arial"/>
            </a:endParaRPr>
          </a:p>
        </p:txBody>
      </p:sp>
      <p:pic>
        <p:nvPicPr>
          <p:cNvPr id="1198" name="Google Shape;1198;p61"/>
          <p:cNvPicPr preferRelativeResize="0"/>
          <p:nvPr/>
        </p:nvPicPr>
        <p:blipFill rotWithShape="1">
          <a:blip r:embed="rId3">
            <a:alphaModFix/>
          </a:blip>
          <a:srcRect/>
          <a:stretch/>
        </p:blipFill>
        <p:spPr>
          <a:xfrm>
            <a:off x="337475" y="2579375"/>
            <a:ext cx="3745750" cy="2144025"/>
          </a:xfrm>
          <a:prstGeom prst="rect">
            <a:avLst/>
          </a:prstGeom>
          <a:noFill/>
          <a:ln>
            <a:noFill/>
          </a:ln>
        </p:spPr>
      </p:pic>
      <p:sp>
        <p:nvSpPr>
          <p:cNvPr id="1199" name="Google Shape;1199;p61"/>
          <p:cNvSpPr/>
          <p:nvPr/>
        </p:nvSpPr>
        <p:spPr>
          <a:xfrm>
            <a:off x="4221250" y="3420750"/>
            <a:ext cx="698400" cy="483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0" name="Google Shape;1200;p61"/>
          <p:cNvPicPr preferRelativeResize="0"/>
          <p:nvPr/>
        </p:nvPicPr>
        <p:blipFill rotWithShape="1">
          <a:blip r:embed="rId4">
            <a:alphaModFix/>
          </a:blip>
          <a:srcRect/>
          <a:stretch/>
        </p:blipFill>
        <p:spPr>
          <a:xfrm>
            <a:off x="5148250" y="2045975"/>
            <a:ext cx="3642699" cy="296093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62"/>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62</a:t>
            </a:fld>
            <a:endParaRPr/>
          </a:p>
        </p:txBody>
      </p:sp>
      <p:sp>
        <p:nvSpPr>
          <p:cNvPr id="1206" name="Google Shape;1206;p62"/>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
        <p:nvSpPr>
          <p:cNvPr id="1207" name="Google Shape;1207;p62"/>
          <p:cNvSpPr txBox="1"/>
          <p:nvPr/>
        </p:nvSpPr>
        <p:spPr>
          <a:xfrm>
            <a:off x="522950" y="864025"/>
            <a:ext cx="2109300" cy="4923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tr-TR" sz="1800" b="1" i="0" u="sng" strike="noStrike" cap="none">
                <a:solidFill>
                  <a:srgbClr val="741B47"/>
                </a:solidFill>
                <a:highlight>
                  <a:srgbClr val="FFFFFF"/>
                </a:highlight>
                <a:latin typeface="Arial"/>
                <a:ea typeface="Arial"/>
                <a:cs typeface="Arial"/>
                <a:sym typeface="Arial"/>
              </a:rPr>
              <a:t>Metadata</a:t>
            </a:r>
            <a:endParaRPr sz="1800" b="0" i="0" u="none" strike="noStrike" cap="none">
              <a:solidFill>
                <a:srgbClr val="741B47"/>
              </a:solidFill>
              <a:highlight>
                <a:srgbClr val="FFFFFF"/>
              </a:highlight>
              <a:latin typeface="Arial"/>
              <a:ea typeface="Arial"/>
              <a:cs typeface="Arial"/>
              <a:sym typeface="Arial"/>
            </a:endParaRPr>
          </a:p>
        </p:txBody>
      </p:sp>
      <p:pic>
        <p:nvPicPr>
          <p:cNvPr id="1208" name="Google Shape;1208;p62"/>
          <p:cNvPicPr preferRelativeResize="0"/>
          <p:nvPr/>
        </p:nvPicPr>
        <p:blipFill rotWithShape="1">
          <a:blip r:embed="rId3">
            <a:alphaModFix/>
          </a:blip>
          <a:srcRect l="6849" t="11626" r="10526" b="11633"/>
          <a:stretch/>
        </p:blipFill>
        <p:spPr>
          <a:xfrm>
            <a:off x="1194125" y="1420150"/>
            <a:ext cx="6501615" cy="32264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63"/>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63</a:t>
            </a:fld>
            <a:endParaRPr/>
          </a:p>
        </p:txBody>
      </p:sp>
      <p:sp>
        <p:nvSpPr>
          <p:cNvPr id="1214" name="Google Shape;1214;p63"/>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
        <p:nvSpPr>
          <p:cNvPr id="1215" name="Google Shape;1215;p63"/>
          <p:cNvSpPr txBox="1"/>
          <p:nvPr/>
        </p:nvSpPr>
        <p:spPr>
          <a:xfrm>
            <a:off x="522950" y="864025"/>
            <a:ext cx="2109300" cy="4923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tr-TR" sz="1800" b="1" i="0" u="sng" strike="noStrike" cap="none">
                <a:solidFill>
                  <a:srgbClr val="741B47"/>
                </a:solidFill>
                <a:highlight>
                  <a:srgbClr val="FFFFFF"/>
                </a:highlight>
                <a:latin typeface="Arial"/>
                <a:ea typeface="Arial"/>
                <a:cs typeface="Arial"/>
                <a:sym typeface="Arial"/>
              </a:rPr>
              <a:t>Metadata</a:t>
            </a:r>
            <a:endParaRPr sz="1800" b="0" i="0" u="none" strike="noStrike" cap="none">
              <a:solidFill>
                <a:srgbClr val="741B47"/>
              </a:solidFill>
              <a:highlight>
                <a:srgbClr val="FFFFFF"/>
              </a:highlight>
              <a:latin typeface="Arial"/>
              <a:ea typeface="Arial"/>
              <a:cs typeface="Arial"/>
              <a:sym typeface="Arial"/>
            </a:endParaRPr>
          </a:p>
        </p:txBody>
      </p:sp>
      <p:pic>
        <p:nvPicPr>
          <p:cNvPr id="1216" name="Google Shape;1216;p63"/>
          <p:cNvPicPr preferRelativeResize="0"/>
          <p:nvPr/>
        </p:nvPicPr>
        <p:blipFill rotWithShape="1">
          <a:blip r:embed="rId3">
            <a:alphaModFix/>
          </a:blip>
          <a:srcRect/>
          <a:stretch/>
        </p:blipFill>
        <p:spPr>
          <a:xfrm>
            <a:off x="2918925" y="952600"/>
            <a:ext cx="3675666" cy="4038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64"/>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64</a:t>
            </a:fld>
            <a:endParaRPr/>
          </a:p>
        </p:txBody>
      </p:sp>
      <p:sp>
        <p:nvSpPr>
          <p:cNvPr id="1222" name="Google Shape;1222;p64"/>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
        <p:nvSpPr>
          <p:cNvPr id="1223" name="Google Shape;1223;p64"/>
          <p:cNvSpPr txBox="1"/>
          <p:nvPr/>
        </p:nvSpPr>
        <p:spPr>
          <a:xfrm>
            <a:off x="522950" y="864025"/>
            <a:ext cx="6890100" cy="10026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tr-TR" sz="1800" b="1" i="0" u="sng" strike="noStrike" cap="none">
                <a:solidFill>
                  <a:srgbClr val="741B47"/>
                </a:solidFill>
                <a:highlight>
                  <a:srgbClr val="FFFFFF"/>
                </a:highlight>
                <a:latin typeface="Arial"/>
                <a:ea typeface="Arial"/>
                <a:cs typeface="Arial"/>
                <a:sym typeface="Arial"/>
              </a:rPr>
              <a:t>File Attributes:</a:t>
            </a:r>
            <a:endParaRPr sz="1800" b="1" i="0" u="sng" strike="noStrike" cap="none">
              <a:solidFill>
                <a:srgbClr val="741B47"/>
              </a:solidFill>
              <a:highlight>
                <a:srgbClr val="FFFFFF"/>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741B47"/>
                </a:solidFill>
                <a:highlight>
                  <a:srgbClr val="FFFFFF"/>
                </a:highlight>
                <a:latin typeface="Arial"/>
                <a:ea typeface="Arial"/>
                <a:cs typeface="Arial"/>
                <a:sym typeface="Arial"/>
              </a:rPr>
              <a:t>File attributes are metadata associated with computer files that define file system behavior. </a:t>
            </a:r>
            <a:endParaRPr sz="1800" b="1" i="0" u="sng" strike="noStrike" cap="none">
              <a:solidFill>
                <a:srgbClr val="741B47"/>
              </a:solidFill>
              <a:highlight>
                <a:srgbClr val="FFFFFF"/>
              </a:highlight>
              <a:latin typeface="Arial"/>
              <a:ea typeface="Arial"/>
              <a:cs typeface="Arial"/>
              <a:sym typeface="Arial"/>
            </a:endParaRPr>
          </a:p>
        </p:txBody>
      </p:sp>
      <p:pic>
        <p:nvPicPr>
          <p:cNvPr id="1224" name="Google Shape;1224;p64"/>
          <p:cNvPicPr preferRelativeResize="0"/>
          <p:nvPr/>
        </p:nvPicPr>
        <p:blipFill rotWithShape="1">
          <a:blip r:embed="rId3">
            <a:alphaModFix/>
          </a:blip>
          <a:srcRect/>
          <a:stretch/>
        </p:blipFill>
        <p:spPr>
          <a:xfrm>
            <a:off x="3388900" y="1930450"/>
            <a:ext cx="2224625" cy="303895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65"/>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65</a:t>
            </a:fld>
            <a:endParaRPr/>
          </a:p>
        </p:txBody>
      </p:sp>
      <p:pic>
        <p:nvPicPr>
          <p:cNvPr id="1230" name="Google Shape;1230;p65"/>
          <p:cNvPicPr preferRelativeResize="0"/>
          <p:nvPr/>
        </p:nvPicPr>
        <p:blipFill rotWithShape="1">
          <a:blip r:embed="rId3">
            <a:alphaModFix/>
          </a:blip>
          <a:srcRect/>
          <a:stretch/>
        </p:blipFill>
        <p:spPr>
          <a:xfrm>
            <a:off x="2133600" y="795925"/>
            <a:ext cx="5192549" cy="4042775"/>
          </a:xfrm>
          <a:prstGeom prst="rect">
            <a:avLst/>
          </a:prstGeom>
          <a:noFill/>
          <a:ln>
            <a:noFill/>
          </a:ln>
        </p:spPr>
      </p:pic>
      <p:sp>
        <p:nvSpPr>
          <p:cNvPr id="1231" name="Google Shape;1231;p65"/>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sp>
        <p:nvSpPr>
          <p:cNvPr id="1232" name="Google Shape;1232;p65"/>
          <p:cNvSpPr txBox="1"/>
          <p:nvPr/>
        </p:nvSpPr>
        <p:spPr>
          <a:xfrm>
            <a:off x="522950" y="864025"/>
            <a:ext cx="3693900" cy="4923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741B47"/>
              </a:buClr>
              <a:buSzPts val="1800"/>
              <a:buFont typeface="Arial"/>
              <a:buChar char="●"/>
            </a:pPr>
            <a:r>
              <a:rPr lang="tr-TR" sz="1800" b="1" i="0" u="sng" strike="noStrike" cap="none">
                <a:solidFill>
                  <a:srgbClr val="741B47"/>
                </a:solidFill>
                <a:highlight>
                  <a:srgbClr val="FFFFFF"/>
                </a:highlight>
                <a:latin typeface="Arial"/>
                <a:ea typeface="Arial"/>
                <a:cs typeface="Arial"/>
                <a:sym typeface="Arial"/>
              </a:rPr>
              <a:t>Directories &amp; Folders</a:t>
            </a:r>
            <a:endParaRPr sz="1800" b="0" i="0" u="none" strike="noStrike" cap="none">
              <a:solidFill>
                <a:srgbClr val="741B47"/>
              </a:solidFill>
              <a:highlight>
                <a:srgbClr val="FFFFFF"/>
              </a:highlight>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6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66</a:t>
            </a:fld>
            <a:endParaRPr/>
          </a:p>
        </p:txBody>
      </p:sp>
      <p:pic>
        <p:nvPicPr>
          <p:cNvPr id="1238" name="Google Shape;1238;p66">
            <a:hlinkClick r:id="rId3"/>
          </p:cNvPr>
          <p:cNvPicPr preferRelativeResize="0"/>
          <p:nvPr/>
        </p:nvPicPr>
        <p:blipFill rotWithShape="1">
          <a:blip r:embed="rId4">
            <a:alphaModFix/>
          </a:blip>
          <a:srcRect t="13600" r="1987" b="12880"/>
          <a:stretch/>
        </p:blipFill>
        <p:spPr>
          <a:xfrm>
            <a:off x="2182900" y="1567150"/>
            <a:ext cx="4480925" cy="2521075"/>
          </a:xfrm>
          <a:prstGeom prst="rect">
            <a:avLst/>
          </a:prstGeom>
          <a:noFill/>
          <a:ln>
            <a:noFill/>
          </a:ln>
        </p:spPr>
      </p:pic>
      <p:sp>
        <p:nvSpPr>
          <p:cNvPr id="1239" name="Google Shape;1239;p66"/>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How Computers Work</a:t>
            </a:r>
            <a:endParaRPr sz="4000" b="0" i="0" u="none" strike="noStrike" cap="none">
              <a:solidFill>
                <a:srgbClr val="741B47"/>
              </a:solidFill>
              <a:latin typeface="Raleway Thin"/>
              <a:ea typeface="Raleway Thin"/>
              <a:cs typeface="Raleway Thin"/>
              <a:sym typeface="Raleway Thi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67"/>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67"/>
          <p:cNvSpPr txBox="1">
            <a:spLocks noGrp="1"/>
          </p:cNvSpPr>
          <p:nvPr>
            <p:ph type="title"/>
          </p:nvPr>
        </p:nvSpPr>
        <p:spPr>
          <a:xfrm>
            <a:off x="520950" y="428125"/>
            <a:ext cx="8102100" cy="46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SzPts val="2800"/>
              <a:buNone/>
            </a:pPr>
            <a:r>
              <a:rPr lang="tr-TR" sz="2400">
                <a:solidFill>
                  <a:srgbClr val="0A3534"/>
                </a:solidFill>
                <a:latin typeface="Proxima Nova Semibold"/>
                <a:ea typeface="Proxima Nova Semibold"/>
                <a:cs typeface="Proxima Nova Semibold"/>
                <a:sym typeface="Proxima Nova Semibold"/>
              </a:rPr>
              <a:t>Drag your dot to how you are feeling:</a:t>
            </a:r>
            <a:endParaRPr sz="2400"/>
          </a:p>
        </p:txBody>
      </p:sp>
      <p:sp>
        <p:nvSpPr>
          <p:cNvPr id="1246" name="Google Shape;1246;p67"/>
          <p:cNvSpPr/>
          <p:nvPr/>
        </p:nvSpPr>
        <p:spPr>
          <a:xfrm>
            <a:off x="724250" y="3829363"/>
            <a:ext cx="2199000" cy="464700"/>
          </a:xfrm>
          <a:prstGeom prst="rect">
            <a:avLst/>
          </a:prstGeom>
          <a:solidFill>
            <a:srgbClr val="8FA34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FFFFFF"/>
                </a:solidFill>
                <a:latin typeface="Proxima Nova Semibold"/>
                <a:ea typeface="Proxima Nova Semibold"/>
                <a:cs typeface="Proxima Nova Semibold"/>
                <a:sym typeface="Proxima Nova Semibold"/>
              </a:rPr>
              <a:t>Keep going, I understand</a:t>
            </a:r>
            <a:endParaRPr sz="1400" b="0" i="0" u="none" strike="noStrike" cap="none">
              <a:solidFill>
                <a:srgbClr val="FFFFFF"/>
              </a:solidFill>
              <a:latin typeface="Proxima Nova Semibold"/>
              <a:ea typeface="Proxima Nova Semibold"/>
              <a:cs typeface="Proxima Nova Semibold"/>
              <a:sym typeface="Proxima Nova Semibold"/>
            </a:endParaRPr>
          </a:p>
        </p:txBody>
      </p:sp>
      <p:sp>
        <p:nvSpPr>
          <p:cNvPr id="1247" name="Google Shape;1247;p67"/>
          <p:cNvSpPr/>
          <p:nvPr/>
        </p:nvSpPr>
        <p:spPr>
          <a:xfrm>
            <a:off x="3461300" y="3829363"/>
            <a:ext cx="2199000" cy="464700"/>
          </a:xfrm>
          <a:prstGeom prst="rect">
            <a:avLst/>
          </a:prstGeom>
          <a:solidFill>
            <a:srgbClr val="F5E98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4F5B23"/>
                </a:solidFill>
                <a:latin typeface="Proxima Nova Semibold"/>
                <a:ea typeface="Proxima Nova Semibold"/>
                <a:cs typeface="Proxima Nova Semibold"/>
                <a:sym typeface="Proxima Nova Semibold"/>
              </a:rPr>
              <a:t>I’m a little confused</a:t>
            </a:r>
            <a:endParaRPr sz="1400" b="0" i="0" u="none" strike="noStrike" cap="none">
              <a:solidFill>
                <a:srgbClr val="4F5B23"/>
              </a:solidFill>
              <a:latin typeface="Proxima Nova Semibold"/>
              <a:ea typeface="Proxima Nova Semibold"/>
              <a:cs typeface="Proxima Nova Semibold"/>
              <a:sym typeface="Proxima Nova Semibold"/>
            </a:endParaRPr>
          </a:p>
        </p:txBody>
      </p:sp>
      <p:sp>
        <p:nvSpPr>
          <p:cNvPr id="1248" name="Google Shape;1248;p67"/>
          <p:cNvSpPr/>
          <p:nvPr/>
        </p:nvSpPr>
        <p:spPr>
          <a:xfrm>
            <a:off x="6223200" y="3837300"/>
            <a:ext cx="2199000" cy="464700"/>
          </a:xfrm>
          <a:prstGeom prst="rect">
            <a:avLst/>
          </a:prstGeom>
          <a:solidFill>
            <a:srgbClr val="D95B5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FFFFFF"/>
                </a:solidFill>
                <a:latin typeface="Proxima Nova Semibold"/>
                <a:ea typeface="Proxima Nova Semibold"/>
                <a:cs typeface="Proxima Nova Semibold"/>
                <a:sym typeface="Proxima Nova Semibold"/>
              </a:rPr>
              <a:t>Stop, I need help!</a:t>
            </a:r>
            <a:endParaRPr sz="1400" b="0" i="0" u="none" strike="noStrike" cap="none">
              <a:solidFill>
                <a:srgbClr val="FFFFFF"/>
              </a:solidFill>
              <a:latin typeface="Proxima Nova Semibold"/>
              <a:ea typeface="Proxima Nova Semibold"/>
              <a:cs typeface="Proxima Nova Semibold"/>
              <a:sym typeface="Proxima Nova Semibold"/>
            </a:endParaRPr>
          </a:p>
        </p:txBody>
      </p:sp>
      <p:pic>
        <p:nvPicPr>
          <p:cNvPr id="1249" name="Google Shape;1249;p67">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pic>
        <p:nvPicPr>
          <p:cNvPr id="1250" name="Google Shape;1250;p67"/>
          <p:cNvPicPr preferRelativeResize="0"/>
          <p:nvPr/>
        </p:nvPicPr>
        <p:blipFill rotWithShape="1">
          <a:blip r:embed="rId5">
            <a:alphaModFix/>
          </a:blip>
          <a:srcRect/>
          <a:stretch/>
        </p:blipFill>
        <p:spPr>
          <a:xfrm>
            <a:off x="471375" y="1060305"/>
            <a:ext cx="2704742" cy="2704728"/>
          </a:xfrm>
          <a:prstGeom prst="rect">
            <a:avLst/>
          </a:prstGeom>
          <a:noFill/>
          <a:ln>
            <a:noFill/>
          </a:ln>
        </p:spPr>
      </p:pic>
      <p:pic>
        <p:nvPicPr>
          <p:cNvPr id="1251" name="Google Shape;1251;p67"/>
          <p:cNvPicPr preferRelativeResize="0"/>
          <p:nvPr/>
        </p:nvPicPr>
        <p:blipFill rotWithShape="1">
          <a:blip r:embed="rId6">
            <a:alphaModFix/>
          </a:blip>
          <a:srcRect/>
          <a:stretch/>
        </p:blipFill>
        <p:spPr>
          <a:xfrm>
            <a:off x="5967884" y="1060297"/>
            <a:ext cx="2704742" cy="2704728"/>
          </a:xfrm>
          <a:prstGeom prst="rect">
            <a:avLst/>
          </a:prstGeom>
          <a:noFill/>
          <a:ln>
            <a:noFill/>
          </a:ln>
        </p:spPr>
      </p:pic>
      <p:pic>
        <p:nvPicPr>
          <p:cNvPr id="1252" name="Google Shape;1252;p67"/>
          <p:cNvPicPr preferRelativeResize="0"/>
          <p:nvPr/>
        </p:nvPicPr>
        <p:blipFill rotWithShape="1">
          <a:blip r:embed="rId7">
            <a:alphaModFix/>
          </a:blip>
          <a:srcRect/>
          <a:stretch/>
        </p:blipFill>
        <p:spPr>
          <a:xfrm>
            <a:off x="3219629" y="1060302"/>
            <a:ext cx="2704742" cy="2704728"/>
          </a:xfrm>
          <a:prstGeom prst="rect">
            <a:avLst/>
          </a:prstGeom>
          <a:noFill/>
          <a:ln>
            <a:noFill/>
          </a:ln>
        </p:spPr>
      </p:pic>
      <p:sp>
        <p:nvSpPr>
          <p:cNvPr id="1253" name="Google Shape;1253;p67">
            <a:hlinkClick r:id="rId8"/>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68"/>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tr-TR"/>
              <a:t>68</a:t>
            </a:fld>
            <a:endParaRPr/>
          </a:p>
        </p:txBody>
      </p:sp>
      <p:grpSp>
        <p:nvGrpSpPr>
          <p:cNvPr id="1259" name="Google Shape;1259;p68"/>
          <p:cNvGrpSpPr/>
          <p:nvPr/>
        </p:nvGrpSpPr>
        <p:grpSpPr>
          <a:xfrm>
            <a:off x="5410301" y="719490"/>
            <a:ext cx="3356124" cy="3829046"/>
            <a:chOff x="2602525" y="317054"/>
            <a:chExt cx="4174283" cy="4762495"/>
          </a:xfrm>
        </p:grpSpPr>
        <p:sp>
          <p:nvSpPr>
            <p:cNvPr id="1260" name="Google Shape;1260;p68"/>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1" name="Google Shape;1261;p68"/>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2" name="Google Shape;1262;p68"/>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3" name="Google Shape;1263;p68"/>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4" name="Google Shape;1264;p68"/>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5" name="Google Shape;1265;p68"/>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6" name="Google Shape;1266;p68"/>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7" name="Google Shape;1267;p68"/>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8" name="Google Shape;1268;p68"/>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9" name="Google Shape;1269;p68"/>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0" name="Google Shape;1270;p68"/>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1" name="Google Shape;1271;p68"/>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2" name="Google Shape;1272;p68"/>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3" name="Google Shape;1273;p68"/>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4" name="Google Shape;1274;p68"/>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5" name="Google Shape;1275;p68"/>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6" name="Google Shape;1276;p68"/>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7" name="Google Shape;1277;p68"/>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8" name="Google Shape;1278;p68"/>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9" name="Google Shape;1279;p68"/>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0" name="Google Shape;1280;p68"/>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1" name="Google Shape;1281;p68"/>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2" name="Google Shape;1282;p68"/>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3" name="Google Shape;1283;p68"/>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4" name="Google Shape;1284;p68"/>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5" name="Google Shape;1285;p68"/>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6" name="Google Shape;1286;p68"/>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7" name="Google Shape;1287;p68"/>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8" name="Google Shape;1288;p68"/>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9" name="Google Shape;1289;p68"/>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0" name="Google Shape;1290;p68"/>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1" name="Google Shape;1291;p68"/>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2" name="Google Shape;1292;p68"/>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3" name="Google Shape;1293;p68"/>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4" name="Google Shape;1294;p68"/>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5" name="Google Shape;1295;p68"/>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6" name="Google Shape;1296;p68"/>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7" name="Google Shape;1297;p68"/>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8" name="Google Shape;1298;p68"/>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274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9" name="Google Shape;1299;p68"/>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0" name="Google Shape;1300;p68"/>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1" name="Google Shape;1301;p68"/>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2" name="Google Shape;1302;p6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3" name="Google Shape;1303;p6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4" name="Google Shape;1304;p68"/>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274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5" name="Google Shape;1305;p68"/>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6" name="Google Shape;1306;p68"/>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7" name="Google Shape;1307;p68"/>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8" name="Google Shape;1308;p68"/>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9" name="Google Shape;1309;p68"/>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0" name="Google Shape;1310;p68"/>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1" name="Google Shape;1311;p68"/>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2" name="Google Shape;1312;p68"/>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3" name="Google Shape;1313;p68"/>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4" name="Google Shape;1314;p68"/>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5" name="Google Shape;1315;p68"/>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6" name="Google Shape;1316;p68"/>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317" name="Google Shape;1317;p68"/>
            <p:cNvGrpSpPr/>
            <p:nvPr/>
          </p:nvGrpSpPr>
          <p:grpSpPr>
            <a:xfrm>
              <a:off x="2941619" y="3895613"/>
              <a:ext cx="483621" cy="510995"/>
              <a:chOff x="4345944" y="4626313"/>
              <a:chExt cx="483621" cy="510995"/>
            </a:xfrm>
          </p:grpSpPr>
          <p:grpSp>
            <p:nvGrpSpPr>
              <p:cNvPr id="1318" name="Google Shape;1318;p68"/>
              <p:cNvGrpSpPr/>
              <p:nvPr/>
            </p:nvGrpSpPr>
            <p:grpSpPr>
              <a:xfrm>
                <a:off x="4345944" y="4852987"/>
                <a:ext cx="474200" cy="284321"/>
                <a:chOff x="4345944" y="4852987"/>
                <a:chExt cx="474200" cy="284321"/>
              </a:xfrm>
            </p:grpSpPr>
            <p:sp>
              <p:nvSpPr>
                <p:cNvPr id="1319" name="Google Shape;1319;p68"/>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0" name="Google Shape;1320;p68"/>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1" name="Google Shape;1321;p68"/>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322" name="Google Shape;1322;p68"/>
                <p:cNvGrpSpPr/>
                <p:nvPr/>
              </p:nvGrpSpPr>
              <p:grpSpPr>
                <a:xfrm>
                  <a:off x="4457040" y="4985575"/>
                  <a:ext cx="133724" cy="77247"/>
                  <a:chOff x="4457040" y="4985575"/>
                  <a:chExt cx="133724" cy="77247"/>
                </a:xfrm>
              </p:grpSpPr>
              <p:sp>
                <p:nvSpPr>
                  <p:cNvPr id="1323" name="Google Shape;1323;p68"/>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4" name="Google Shape;1324;p68"/>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325" name="Google Shape;1325;p68"/>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6" name="Google Shape;1326;p68"/>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7" name="Google Shape;1327;p68"/>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8" name="Google Shape;1328;p68"/>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9" name="Google Shape;1329;p68"/>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0" name="Google Shape;1330;p68"/>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1" name="Google Shape;1331;p68"/>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2" name="Google Shape;1332;p68"/>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3" name="Google Shape;1333;p68"/>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4" name="Google Shape;1334;p68"/>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5" name="Google Shape;1335;p68"/>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6" name="Google Shape;1336;p68"/>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7" name="Google Shape;1337;p68"/>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8" name="Google Shape;1338;p68"/>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9" name="Google Shape;1339;p68"/>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0" name="Google Shape;1340;p68"/>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1" name="Google Shape;1341;p68"/>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2" name="Google Shape;1342;p68"/>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3" name="Google Shape;1343;p68"/>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4" name="Google Shape;1344;p68"/>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5" name="Google Shape;1345;p68"/>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6" name="Google Shape;1346;p68"/>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7" name="Google Shape;1347;p68"/>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8" name="Google Shape;1348;p68"/>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9" name="Google Shape;1349;p68"/>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0" name="Google Shape;1350;p68"/>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1" name="Google Shape;1351;p68"/>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2" name="Google Shape;1352;p68"/>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3" name="Google Shape;1353;p68"/>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4" name="Google Shape;1354;p68"/>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5" name="Google Shape;1355;p68"/>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6" name="Google Shape;1356;p68"/>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7" name="Google Shape;1357;p68"/>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8" name="Google Shape;1358;p68"/>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9" name="Google Shape;1359;p68"/>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0" name="Google Shape;1360;p68"/>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1" name="Google Shape;1361;p68"/>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2" name="Google Shape;1362;p68"/>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3" name="Google Shape;1363;p68"/>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4" name="Google Shape;1364;p68"/>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5" name="Google Shape;1365;p68"/>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6" name="Google Shape;1366;p68"/>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7" name="Google Shape;1367;p68"/>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8" name="Google Shape;1368;p68"/>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9" name="Google Shape;1369;p68"/>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0" name="Google Shape;1370;p68"/>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1" name="Google Shape;1371;p68"/>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2" name="Google Shape;1372;p68"/>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3" name="Google Shape;1373;p68"/>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4" name="Google Shape;1374;p68"/>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5" name="Google Shape;1375;p68"/>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6" name="Google Shape;1376;p68"/>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7" name="Google Shape;1377;p68"/>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8" name="Google Shape;1378;p68"/>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9" name="Google Shape;1379;p68"/>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0" name="Google Shape;1380;p68"/>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1" name="Google Shape;1381;p68"/>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2" name="Google Shape;1382;p68"/>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3" name="Google Shape;1383;p68"/>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4" name="Google Shape;1384;p68"/>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5" name="Google Shape;1385;p68"/>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6" name="Google Shape;1386;p68"/>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7" name="Google Shape;1387;p68"/>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8" name="Google Shape;1388;p68"/>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389" name="Google Shape;1389;p68"/>
              <p:cNvGrpSpPr/>
              <p:nvPr/>
            </p:nvGrpSpPr>
            <p:grpSpPr>
              <a:xfrm>
                <a:off x="4543079" y="4626313"/>
                <a:ext cx="286486" cy="386884"/>
                <a:chOff x="4543079" y="4626313"/>
                <a:chExt cx="286486" cy="386884"/>
              </a:xfrm>
            </p:grpSpPr>
            <p:grpSp>
              <p:nvGrpSpPr>
                <p:cNvPr id="1390" name="Google Shape;1390;p68"/>
                <p:cNvGrpSpPr/>
                <p:nvPr/>
              </p:nvGrpSpPr>
              <p:grpSpPr>
                <a:xfrm>
                  <a:off x="4543079" y="4626313"/>
                  <a:ext cx="286486" cy="386884"/>
                  <a:chOff x="4543079" y="4626313"/>
                  <a:chExt cx="286486" cy="386884"/>
                </a:xfrm>
              </p:grpSpPr>
              <p:sp>
                <p:nvSpPr>
                  <p:cNvPr id="1391" name="Google Shape;1391;p68"/>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2" name="Google Shape;1392;p68"/>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3" name="Google Shape;1393;p6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4" name="Google Shape;1394;p6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5" name="Google Shape;1395;p68"/>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396" name="Google Shape;1396;p68"/>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7" name="Google Shape;1397;p68"/>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8" name="Google Shape;1398;p68"/>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399" name="Google Shape;1399;p68"/>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0" name="Google Shape;1400;p68"/>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1" name="Google Shape;1401;p68"/>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2" name="Google Shape;1402;p68"/>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3" name="Google Shape;1403;p68"/>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4" name="Google Shape;1404;p68"/>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405" name="Google Shape;1405;p68"/>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Thin"/>
              <a:buNone/>
            </a:pPr>
            <a:r>
              <a:rPr lang="tr-TR" sz="7200" b="0" i="0" u="none" strike="noStrike" cap="none">
                <a:solidFill>
                  <a:srgbClr val="741B47"/>
                </a:solidFill>
                <a:latin typeface="Raleway Thin"/>
                <a:ea typeface="Raleway Thin"/>
                <a:cs typeface="Raleway Thin"/>
                <a:sym typeface="Raleway Thin"/>
              </a:rPr>
              <a:t>THANKS!</a:t>
            </a:r>
            <a:endParaRPr sz="7200" b="0" i="0" u="none" strike="noStrike" cap="none">
              <a:solidFill>
                <a:srgbClr val="741B47"/>
              </a:solidFill>
              <a:latin typeface="Raleway Thin"/>
              <a:ea typeface="Raleway Thin"/>
              <a:cs typeface="Raleway Thin"/>
              <a:sym typeface="Raleway Thin"/>
            </a:endParaRPr>
          </a:p>
        </p:txBody>
      </p:sp>
      <p:sp>
        <p:nvSpPr>
          <p:cNvPr id="1406" name="Google Shape;1406;p68"/>
          <p:cNvSpPr txBox="1">
            <a:spLocks noGrp="1"/>
          </p:cNvSpPr>
          <p:nvPr>
            <p:ph type="subTitle" idx="4294967295"/>
          </p:nvPr>
        </p:nvSpPr>
        <p:spPr>
          <a:xfrm>
            <a:off x="685800" y="2021047"/>
            <a:ext cx="4343700" cy="26514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a:p>
            <a:pPr marL="114300" marR="0" lvl="0" indent="0" algn="l" rtl="0">
              <a:lnSpc>
                <a:spcPct val="110000"/>
              </a:lnSpc>
              <a:spcBef>
                <a:spcPts val="0"/>
              </a:spcBef>
              <a:spcAft>
                <a:spcPts val="0"/>
              </a:spcAft>
              <a:buClr>
                <a:srgbClr val="741B47"/>
              </a:buClr>
              <a:buSzPts val="1800"/>
              <a:buFont typeface="Arial"/>
              <a:buNone/>
            </a:pPr>
            <a:endParaRPr sz="2000" b="0" i="0" u="none" strike="noStrike" cap="none">
              <a:solidFill>
                <a:schemeClr val="dk1"/>
              </a:solidFill>
              <a:latin typeface="Barlow Light"/>
              <a:ea typeface="Barlow Light"/>
              <a:cs typeface="Barlow Light"/>
              <a:sym typeface="Barlow Light"/>
            </a:endParaRPr>
          </a:p>
          <a:p>
            <a:pPr marL="457200" marR="0" lvl="0" indent="-228600" algn="l" rtl="0">
              <a:lnSpc>
                <a:spcPct val="110000"/>
              </a:lnSpc>
              <a:spcBef>
                <a:spcPts val="0"/>
              </a:spcBef>
              <a:spcAft>
                <a:spcPts val="0"/>
              </a:spcAft>
              <a:buClr>
                <a:schemeClr val="dk2"/>
              </a:buClr>
              <a:buSzPts val="1800"/>
              <a:buFont typeface="Arial"/>
              <a:buNone/>
            </a:pPr>
            <a:endParaRPr sz="1800" b="0" i="0" u="none" strike="noStrike" cap="none">
              <a:solidFill>
                <a:schemeClr val="dk2"/>
              </a:solidFill>
              <a:latin typeface="Arial"/>
              <a:ea typeface="Arial"/>
              <a:cs typeface="Arial"/>
              <a:sym typeface="Arial"/>
            </a:endParaRPr>
          </a:p>
        </p:txBody>
      </p:sp>
      <p:pic>
        <p:nvPicPr>
          <p:cNvPr id="1407" name="Google Shape;1407;p68"/>
          <p:cNvPicPr preferRelativeResize="0"/>
          <p:nvPr/>
        </p:nvPicPr>
        <p:blipFill rotWithShape="1">
          <a:blip r:embed="rId3">
            <a:alphaModFix/>
          </a:blip>
          <a:srcRect/>
          <a:stretch/>
        </p:blipFill>
        <p:spPr>
          <a:xfrm>
            <a:off x="4512147" y="623245"/>
            <a:ext cx="2361997" cy="258343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7"/>
          <p:cNvSpPr txBox="1">
            <a:spLocks noGrp="1"/>
          </p:cNvSpPr>
          <p:nvPr>
            <p:ph type="body" idx="1"/>
          </p:nvPr>
        </p:nvSpPr>
        <p:spPr>
          <a:xfrm>
            <a:off x="457200" y="1275350"/>
            <a:ext cx="8057100" cy="216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tr-TR" sz="3000" u="sng" dirty="0" err="1">
                <a:solidFill>
                  <a:srgbClr val="000000"/>
                </a:solidFill>
                <a:latin typeface="Arial"/>
                <a:ea typeface="Arial"/>
                <a:cs typeface="Arial"/>
                <a:sym typeface="Arial"/>
              </a:rPr>
              <a:t>Question</a:t>
            </a:r>
            <a:r>
              <a:rPr lang="tr-TR" sz="3000" u="sng" dirty="0">
                <a:solidFill>
                  <a:srgbClr val="000000"/>
                </a:solidFill>
                <a:latin typeface="Arial"/>
                <a:ea typeface="Arial"/>
                <a:cs typeface="Arial"/>
                <a:sym typeface="Arial"/>
              </a:rPr>
              <a:t>:</a:t>
            </a:r>
            <a:endParaRPr sz="3000" u="sng"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800"/>
              <a:buNone/>
            </a:pPr>
            <a:r>
              <a:rPr lang="tr-TR" sz="3000" dirty="0" err="1">
                <a:solidFill>
                  <a:srgbClr val="000000"/>
                </a:solidFill>
                <a:latin typeface="Arial"/>
                <a:ea typeface="Arial"/>
                <a:cs typeface="Arial"/>
                <a:sym typeface="Arial"/>
              </a:rPr>
              <a:t>Think</a:t>
            </a:r>
            <a:r>
              <a:rPr lang="tr-TR" sz="3000" dirty="0">
                <a:solidFill>
                  <a:srgbClr val="000000"/>
                </a:solidFill>
                <a:latin typeface="Arial"/>
                <a:ea typeface="Arial"/>
                <a:cs typeface="Arial"/>
                <a:sym typeface="Arial"/>
              </a:rPr>
              <a:t> </a:t>
            </a:r>
            <a:r>
              <a:rPr lang="tr-TR" sz="3000" dirty="0" err="1">
                <a:solidFill>
                  <a:srgbClr val="000000"/>
                </a:solidFill>
                <a:latin typeface="Arial"/>
                <a:ea typeface="Arial"/>
                <a:cs typeface="Arial"/>
                <a:sym typeface="Arial"/>
              </a:rPr>
              <a:t>outside</a:t>
            </a:r>
            <a:r>
              <a:rPr lang="tr-TR" sz="3000" dirty="0">
                <a:solidFill>
                  <a:srgbClr val="000000"/>
                </a:solidFill>
                <a:latin typeface="Arial"/>
                <a:ea typeface="Arial"/>
                <a:cs typeface="Arial"/>
                <a:sym typeface="Arial"/>
              </a:rPr>
              <a:t> of </a:t>
            </a:r>
            <a:r>
              <a:rPr lang="tr-TR" sz="3000" dirty="0" err="1">
                <a:solidFill>
                  <a:srgbClr val="000000"/>
                </a:solidFill>
                <a:latin typeface="Arial"/>
                <a:ea typeface="Arial"/>
                <a:cs typeface="Arial"/>
                <a:sym typeface="Arial"/>
              </a:rPr>
              <a:t>the</a:t>
            </a:r>
            <a:r>
              <a:rPr lang="tr-TR" sz="3000" dirty="0">
                <a:solidFill>
                  <a:srgbClr val="000000"/>
                </a:solidFill>
                <a:latin typeface="Arial"/>
                <a:ea typeface="Arial"/>
                <a:cs typeface="Arial"/>
                <a:sym typeface="Arial"/>
              </a:rPr>
              <a:t> </a:t>
            </a:r>
            <a:r>
              <a:rPr lang="tr-TR" sz="3000" dirty="0" err="1">
                <a:solidFill>
                  <a:srgbClr val="000000"/>
                </a:solidFill>
                <a:latin typeface="Arial"/>
                <a:ea typeface="Arial"/>
                <a:cs typeface="Arial"/>
                <a:sym typeface="Arial"/>
              </a:rPr>
              <a:t>box</a:t>
            </a:r>
            <a:r>
              <a:rPr lang="tr-TR" sz="3000" dirty="0">
                <a:solidFill>
                  <a:srgbClr val="000000"/>
                </a:solidFill>
                <a:latin typeface="Arial"/>
                <a:ea typeface="Arial"/>
                <a:cs typeface="Arial"/>
                <a:sym typeface="Arial"/>
              </a:rPr>
              <a:t> </a:t>
            </a:r>
            <a:r>
              <a:rPr lang="tr-TR" sz="3000" dirty="0" err="1">
                <a:solidFill>
                  <a:srgbClr val="000000"/>
                </a:solidFill>
                <a:latin typeface="Arial"/>
                <a:ea typeface="Arial"/>
                <a:cs typeface="Arial"/>
                <a:sym typeface="Arial"/>
              </a:rPr>
              <a:t>and</a:t>
            </a:r>
            <a:r>
              <a:rPr lang="tr-TR" sz="3000" dirty="0">
                <a:solidFill>
                  <a:srgbClr val="000000"/>
                </a:solidFill>
                <a:latin typeface="Arial"/>
                <a:ea typeface="Arial"/>
                <a:cs typeface="Arial"/>
                <a:sym typeface="Arial"/>
              </a:rPr>
              <a:t> </a:t>
            </a:r>
            <a:r>
              <a:rPr lang="tr-TR" sz="3000" dirty="0" err="1">
                <a:solidFill>
                  <a:srgbClr val="000000"/>
                </a:solidFill>
                <a:latin typeface="Arial"/>
                <a:ea typeface="Arial"/>
                <a:cs typeface="Arial"/>
                <a:sym typeface="Arial"/>
              </a:rPr>
              <a:t>tell</a:t>
            </a:r>
            <a:r>
              <a:rPr lang="tr-TR" sz="3000" dirty="0">
                <a:solidFill>
                  <a:srgbClr val="000000"/>
                </a:solidFill>
                <a:latin typeface="Arial"/>
                <a:ea typeface="Arial"/>
                <a:cs typeface="Arial"/>
                <a:sym typeface="Arial"/>
              </a:rPr>
              <a:t> me a </a:t>
            </a:r>
            <a:r>
              <a:rPr lang="tr-TR" sz="3000" dirty="0" err="1">
                <a:solidFill>
                  <a:srgbClr val="000000"/>
                </a:solidFill>
                <a:latin typeface="Arial"/>
                <a:ea typeface="Arial"/>
                <a:cs typeface="Arial"/>
                <a:sym typeface="Arial"/>
              </a:rPr>
              <a:t>computer</a:t>
            </a:r>
            <a:r>
              <a:rPr lang="tr-TR" sz="3000" dirty="0">
                <a:solidFill>
                  <a:srgbClr val="000000"/>
                </a:solidFill>
                <a:latin typeface="Arial"/>
                <a:ea typeface="Arial"/>
                <a:cs typeface="Arial"/>
                <a:sym typeface="Arial"/>
              </a:rPr>
              <a:t> not in </a:t>
            </a:r>
            <a:r>
              <a:rPr lang="tr-TR" sz="3000" dirty="0" err="1">
                <a:solidFill>
                  <a:srgbClr val="000000"/>
                </a:solidFill>
                <a:latin typeface="Arial"/>
                <a:ea typeface="Arial"/>
                <a:cs typeface="Arial"/>
                <a:sym typeface="Arial"/>
              </a:rPr>
              <a:t>traditional</a:t>
            </a:r>
            <a:r>
              <a:rPr lang="tr-TR" sz="3000" dirty="0">
                <a:solidFill>
                  <a:srgbClr val="000000"/>
                </a:solidFill>
                <a:latin typeface="Arial"/>
                <a:ea typeface="Arial"/>
                <a:cs typeface="Arial"/>
                <a:sym typeface="Arial"/>
              </a:rPr>
              <a:t> sense.</a:t>
            </a:r>
            <a:endParaRPr sz="3000" dirty="0"/>
          </a:p>
        </p:txBody>
      </p:sp>
      <p:sp>
        <p:nvSpPr>
          <p:cNvPr id="411" name="Google Shape;411;p7"/>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7</a:t>
            </a:fld>
            <a:endParaRPr/>
          </a:p>
        </p:txBody>
      </p:sp>
      <p:pic>
        <p:nvPicPr>
          <p:cNvPr id="412" name="Google Shape;412;p7">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413" name="Google Shape;413;p7">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7"/>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Computer</a:t>
            </a:r>
            <a:endParaRPr sz="4000">
              <a:solidFill>
                <a:srgbClr val="419DD3"/>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endParaRPr sz="4000">
              <a:solidFill>
                <a:srgbClr val="741B47"/>
              </a:solidFill>
              <a:latin typeface="Raleway Thin"/>
              <a:ea typeface="Raleway Thin"/>
              <a:cs typeface="Raleway Thin"/>
              <a:sym typeface="Raleway Thi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8"/>
          <p:cNvPicPr preferRelativeResize="0"/>
          <p:nvPr/>
        </p:nvPicPr>
        <p:blipFill rotWithShape="1">
          <a:blip r:embed="rId3">
            <a:alphaModFix/>
          </a:blip>
          <a:srcRect l="8782" t="9518" r="9896" b="10963"/>
          <a:stretch/>
        </p:blipFill>
        <p:spPr>
          <a:xfrm>
            <a:off x="160105" y="574936"/>
            <a:ext cx="5401492" cy="4017902"/>
          </a:xfrm>
          <a:prstGeom prst="rect">
            <a:avLst/>
          </a:prstGeom>
          <a:noFill/>
          <a:ln>
            <a:noFill/>
          </a:ln>
        </p:spPr>
      </p:pic>
      <p:sp>
        <p:nvSpPr>
          <p:cNvPr id="420" name="Google Shape;420;p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8</a:t>
            </a:fld>
            <a:endParaRPr/>
          </a:p>
        </p:txBody>
      </p:sp>
      <p:sp>
        <p:nvSpPr>
          <p:cNvPr id="421" name="Google Shape;421;p8"/>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Computer</a:t>
            </a:r>
            <a:endParaRPr sz="4000">
              <a:solidFill>
                <a:srgbClr val="419DD3"/>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endParaRPr sz="4000">
              <a:solidFill>
                <a:srgbClr val="741B47"/>
              </a:solidFill>
              <a:latin typeface="Raleway Thin"/>
              <a:ea typeface="Raleway Thin"/>
              <a:cs typeface="Raleway Thin"/>
              <a:sym typeface="Raleway Thin"/>
            </a:endParaRPr>
          </a:p>
        </p:txBody>
      </p:sp>
      <p:pic>
        <p:nvPicPr>
          <p:cNvPr id="422" name="Google Shape;422;p8"/>
          <p:cNvPicPr preferRelativeResize="0"/>
          <p:nvPr/>
        </p:nvPicPr>
        <p:blipFill rotWithShape="1">
          <a:blip r:embed="rId4">
            <a:alphaModFix/>
          </a:blip>
          <a:srcRect/>
          <a:stretch/>
        </p:blipFill>
        <p:spPr>
          <a:xfrm>
            <a:off x="5475515" y="623905"/>
            <a:ext cx="2951940" cy="1771550"/>
          </a:xfrm>
          <a:prstGeom prst="rect">
            <a:avLst/>
          </a:prstGeom>
          <a:noFill/>
          <a:ln>
            <a:noFill/>
          </a:ln>
        </p:spPr>
      </p:pic>
      <p:pic>
        <p:nvPicPr>
          <p:cNvPr id="423" name="Google Shape;423;p8"/>
          <p:cNvPicPr preferRelativeResize="0"/>
          <p:nvPr/>
        </p:nvPicPr>
        <p:blipFill rotWithShape="1">
          <a:blip r:embed="rId5">
            <a:alphaModFix/>
          </a:blip>
          <a:srcRect/>
          <a:stretch/>
        </p:blipFill>
        <p:spPr>
          <a:xfrm>
            <a:off x="5022551" y="2520594"/>
            <a:ext cx="2061002" cy="22830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9"/>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9</a:t>
            </a:fld>
            <a:endParaRPr/>
          </a:p>
        </p:txBody>
      </p:sp>
      <p:sp>
        <p:nvSpPr>
          <p:cNvPr id="429" name="Google Shape;429;p9" descr="Image result for a simple html document"/>
          <p:cNvSpPr/>
          <p:nvPr/>
        </p:nvSpPr>
        <p:spPr>
          <a:xfrm>
            <a:off x="2261980" y="1220124"/>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0" name="Google Shape;430;p9">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431" name="Google Shape;431;p9">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2" name="Google Shape;432;p9"/>
          <p:cNvPicPr preferRelativeResize="0"/>
          <p:nvPr/>
        </p:nvPicPr>
        <p:blipFill rotWithShape="1">
          <a:blip r:embed="rId6">
            <a:alphaModFix/>
          </a:blip>
          <a:srcRect/>
          <a:stretch/>
        </p:blipFill>
        <p:spPr>
          <a:xfrm>
            <a:off x="2419626" y="599251"/>
            <a:ext cx="3300037" cy="3324125"/>
          </a:xfrm>
          <a:prstGeom prst="rect">
            <a:avLst/>
          </a:prstGeom>
          <a:noFill/>
          <a:ln>
            <a:noFill/>
          </a:ln>
        </p:spPr>
      </p:pic>
      <p:sp>
        <p:nvSpPr>
          <p:cNvPr id="433" name="Google Shape;433;p9"/>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Computer</a:t>
            </a:r>
            <a:endParaRPr sz="4000">
              <a:solidFill>
                <a:srgbClr val="419DD3"/>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endParaRPr sz="4000">
              <a:solidFill>
                <a:srgbClr val="741B47"/>
              </a:solidFill>
              <a:latin typeface="Raleway Thin"/>
              <a:ea typeface="Raleway Thin"/>
              <a:cs typeface="Raleway Thin"/>
              <a:sym typeface="Raleway Thin"/>
            </a:endParaRPr>
          </a:p>
        </p:txBody>
      </p:sp>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TotalTime>
  <Words>3874</Words>
  <Application>Microsoft Office PowerPoint</Application>
  <PresentationFormat>Ekran Gösterisi (16:9)</PresentationFormat>
  <Paragraphs>527</Paragraphs>
  <Slides>68</Slides>
  <Notes>67</Notes>
  <HiddenSlides>2</HiddenSlides>
  <MMClips>0</MMClips>
  <ScaleCrop>false</ScaleCrop>
  <HeadingPairs>
    <vt:vector size="6" baseType="variant">
      <vt:variant>
        <vt:lpstr>Kullanılan Yazı Tipleri</vt:lpstr>
      </vt:variant>
      <vt:variant>
        <vt:i4>14</vt:i4>
      </vt:variant>
      <vt:variant>
        <vt:lpstr>Tema</vt:lpstr>
      </vt:variant>
      <vt:variant>
        <vt:i4>2</vt:i4>
      </vt:variant>
      <vt:variant>
        <vt:lpstr>Slayt Başlıkları</vt:lpstr>
      </vt:variant>
      <vt:variant>
        <vt:i4>68</vt:i4>
      </vt:variant>
    </vt:vector>
  </HeadingPairs>
  <TitlesOfParts>
    <vt:vector size="84" baseType="lpstr">
      <vt:lpstr>arial</vt:lpstr>
      <vt:lpstr>Verdana</vt:lpstr>
      <vt:lpstr>Calibri</vt:lpstr>
      <vt:lpstr>Barlow Light</vt:lpstr>
      <vt:lpstr>Barlow</vt:lpstr>
      <vt:lpstr>Proxima Nova Semibold</vt:lpstr>
      <vt:lpstr>Helvetica Neue</vt:lpstr>
      <vt:lpstr>arial</vt:lpstr>
      <vt:lpstr>Open Sans</vt:lpstr>
      <vt:lpstr>Nunito</vt:lpstr>
      <vt:lpstr>Raleway</vt:lpstr>
      <vt:lpstr>Raleway Thin</vt:lpstr>
      <vt:lpstr>Tahoma</vt:lpstr>
      <vt:lpstr>Times New Roman</vt:lpstr>
      <vt:lpstr>Gaoler template</vt:lpstr>
      <vt:lpstr>Simple Light</vt:lpstr>
      <vt:lpstr>Computer  Fundamentals</vt:lpstr>
      <vt:lpstr>Agenda</vt:lpstr>
      <vt:lpstr>Were you able to finish pre-class material? </vt:lpstr>
      <vt:lpstr>How long did it take to finish it?</vt:lpstr>
      <vt:lpstr>What is Computer </vt:lpstr>
      <vt:lpstr>What is Computer </vt:lpstr>
      <vt:lpstr>What is Computer </vt:lpstr>
      <vt:lpstr>What is Computer </vt:lpstr>
      <vt:lpstr>What is Computer </vt:lpstr>
      <vt:lpstr>What is Computer </vt:lpstr>
      <vt:lpstr>What is Computer </vt:lpstr>
      <vt:lpstr>What is Computer </vt:lpstr>
      <vt:lpstr>What is Computer </vt:lpstr>
      <vt:lpstr>What is Computer </vt:lpstr>
      <vt:lpstr>PowerPoint Sunusu</vt:lpstr>
      <vt:lpstr>What is Computer </vt:lpstr>
      <vt:lpstr>What is Computer </vt:lpstr>
      <vt:lpstr>How Computers Work</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Question: How about NVMe vs RAM?</vt:lpstr>
      <vt:lpstr>PowerPoint Sunusu</vt:lpstr>
      <vt:lpstr>PowerPoint Sunusu</vt:lpstr>
      <vt:lpstr>GPU (Graphical Processing Unit)</vt:lpstr>
      <vt:lpstr>PowerPoint Sunusu</vt:lpstr>
      <vt:lpstr>PowerPoint Sunusu</vt:lpstr>
      <vt:lpstr>PowerPoint Sunusu</vt:lpstr>
      <vt:lpstr>PowerPoint Sunusu</vt:lpstr>
      <vt:lpstr>PowerPoint Sunusu</vt:lpstr>
      <vt:lpstr>Computer  Fundamentals</vt:lpstr>
      <vt:lpstr>Agenda</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Drag your dot to how you are feeling:</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Fundamentals</dc:title>
  <dc:creator>sinan</dc:creator>
  <cp:lastModifiedBy>Şule Akın</cp:lastModifiedBy>
  <cp:revision>2</cp:revision>
  <dcterms:modified xsi:type="dcterms:W3CDTF">2023-11-18T13:13:25Z</dcterms:modified>
</cp:coreProperties>
</file>